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312" r:id="rId2"/>
    <p:sldId id="377" r:id="rId3"/>
    <p:sldId id="413" r:id="rId4"/>
    <p:sldId id="414" r:id="rId5"/>
    <p:sldId id="415" r:id="rId6"/>
    <p:sldId id="416" r:id="rId7"/>
    <p:sldId id="432" r:id="rId8"/>
    <p:sldId id="417" r:id="rId9"/>
    <p:sldId id="433" r:id="rId10"/>
    <p:sldId id="434" r:id="rId11"/>
    <p:sldId id="435" r:id="rId12"/>
    <p:sldId id="436" r:id="rId13"/>
    <p:sldId id="421" r:id="rId14"/>
    <p:sldId id="422" r:id="rId15"/>
    <p:sldId id="423" r:id="rId16"/>
    <p:sldId id="424" r:id="rId17"/>
    <p:sldId id="429" r:id="rId18"/>
    <p:sldId id="430" r:id="rId19"/>
    <p:sldId id="431" r:id="rId20"/>
    <p:sldId id="428" r:id="rId21"/>
  </p:sldIdLst>
  <p:sldSz cx="12192000" cy="6858000"/>
  <p:notesSz cx="6797675" cy="9928225"/>
  <p:defaultTextStyle>
    <a:defPPr>
      <a:defRPr lang="kk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8FB"/>
    <a:srgbClr val="FFFFCC"/>
    <a:srgbClr val="EAEAEA"/>
    <a:srgbClr val="CCECFF"/>
    <a:srgbClr val="E1F4FF"/>
    <a:srgbClr val="F0F8FA"/>
    <a:srgbClr val="FFF7FE"/>
    <a:srgbClr val="E7E7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4" autoAdjust="0"/>
    <p:restoredTop sz="96433" autoAdjust="0"/>
  </p:normalViewPr>
  <p:slideViewPr>
    <p:cSldViewPr snapToGrid="0">
      <p:cViewPr>
        <p:scale>
          <a:sx n="78" d="100"/>
          <a:sy n="78" d="100"/>
        </p:scale>
        <p:origin x="-66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8408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kk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826" y="0"/>
            <a:ext cx="2946246" cy="498408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20404FAD-7E9E-4083-B556-F8EC02BD4A3D}" type="datetimeFigureOut">
              <a:rPr lang="kk-KZ" smtClean="0"/>
              <a:pPr/>
              <a:t>15.05.2018</a:t>
            </a:fld>
            <a:endParaRPr lang="kk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kk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88" y="4778009"/>
            <a:ext cx="5439101" cy="3908988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817"/>
            <a:ext cx="2946247" cy="498408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826" y="9429817"/>
            <a:ext cx="2946246" cy="498408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02406821-E20B-4EAD-9251-D01A99312ADF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538826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A0FE-18CB-442A-8A6C-0FDB201305F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281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0221-6870-4F9B-A53F-54C385C9AC71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15.05.2018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710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866A-3EFB-4ABB-A8D0-A528ECD93627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15.05.2018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132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C6EE-098A-4150-90AF-0E58F4ECEF3B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15.05.2018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770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3FD3-CF06-4562-B1BA-99048F79D808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15.05.2018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131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A24B-E95E-49CB-AC09-1C048871E09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15.05.2018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52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13E6-0B26-4566-8C51-4B064C6AD81C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15.05.2018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994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C181-2D5C-4A3F-B7D0-4E63BAF42401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15.05.2018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60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254F-F414-4291-A68A-14772CFD3ADE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15.05.2018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728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F89B9-26CC-4157-8504-C2B3D3E1445F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15.05.2018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7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CE27-2A3E-44DD-971C-CECCCF311ECF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15.05.2018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91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4618-0095-4815-9FA4-4D9198A17749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15.05.2018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509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15.05.2018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66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02215" y="1535224"/>
            <a:ext cx="9379939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Общенациональное родительское собрание </a:t>
            </a:r>
            <a:endParaRPr lang="ru-RU" sz="3600" dirty="0">
              <a:solidFill>
                <a:srgbClr val="002060"/>
              </a:solidFill>
            </a:endParaRPr>
          </a:p>
          <a:p>
            <a:pPr algn="ctr"/>
            <a:endParaRPr lang="ru-RU" sz="36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Тема: «Образованная </a:t>
            </a:r>
            <a:r>
              <a:rPr lang="ru-RU" sz="3600" b="1" i="1" dirty="0">
                <a:solidFill>
                  <a:srgbClr val="C00000"/>
                </a:solidFill>
              </a:rPr>
              <a:t>нация </a:t>
            </a:r>
            <a:r>
              <a:rPr lang="ru-RU" sz="3600" b="1" i="1" dirty="0" smtClean="0">
                <a:solidFill>
                  <a:srgbClr val="C00000"/>
                </a:solidFill>
              </a:rPr>
              <a:t>–</a:t>
            </a: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 </a:t>
            </a:r>
            <a:r>
              <a:rPr lang="ru-RU" sz="3600" b="1" i="1" dirty="0">
                <a:solidFill>
                  <a:srgbClr val="C00000"/>
                </a:solidFill>
              </a:rPr>
              <a:t>качество обучения и семейные ценности</a:t>
            </a:r>
            <a:r>
              <a:rPr lang="ru-RU" sz="3600" b="1" i="1" dirty="0" smtClean="0">
                <a:solidFill>
                  <a:srgbClr val="C00000"/>
                </a:solidFill>
              </a:rPr>
              <a:t>»</a:t>
            </a:r>
            <a:r>
              <a:rPr lang="ru-RU" sz="3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endParaRPr lang="ru-RU" sz="36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43469" y="6276860"/>
            <a:ext cx="1821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15 мая 2018 г.</a:t>
            </a:r>
            <a:endParaRPr lang="ru-RU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3888" y="394571"/>
            <a:ext cx="1035611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Министерство образования и науки Республики Казахстан</a:t>
            </a:r>
            <a:endParaRPr lang="ru-RU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C:\Users\Stella.Ibraeva\Desktop\attestacij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445" y="4030082"/>
            <a:ext cx="5648990" cy="205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copy\СТЭЛЛА\НУЖНОЕ\ЛОГО-МОН (последний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92" y="163092"/>
            <a:ext cx="1332766" cy="133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8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527381" y="476672"/>
            <a:ext cx="11055019" cy="6264696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457200"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kk-KZ" sz="5600" b="1" i="1" dirty="0" smtClean="0">
                <a:solidFill>
                  <a:srgbClr val="0070C0"/>
                </a:solidFill>
                <a:latin typeface="Century Gothic"/>
                <a:ea typeface="Calibri"/>
                <a:cs typeface="Times New Roman"/>
              </a:rPr>
              <a:t>Справка.</a:t>
            </a:r>
            <a:r>
              <a:rPr lang="kk-KZ" sz="5600" dirty="0" smtClean="0">
                <a:solidFill>
                  <a:srgbClr val="0070C0"/>
                </a:solidFill>
                <a:latin typeface="Century Gothic"/>
                <a:ea typeface="Calibri"/>
                <a:cs typeface="Times New Roman"/>
              </a:rPr>
              <a:t> </a:t>
            </a:r>
            <a:r>
              <a:rPr lang="ru-RU" sz="5600" dirty="0" smtClean="0">
                <a:latin typeface="Century Gothic"/>
                <a:ea typeface="Calibri"/>
                <a:cs typeface="Times New Roman"/>
              </a:rPr>
              <a:t>Цель Подпрограммы «</a:t>
            </a:r>
            <a:r>
              <a:rPr lang="ru-RU" sz="5600" dirty="0" err="1" smtClean="0">
                <a:latin typeface="Century Gothic"/>
                <a:ea typeface="Calibri"/>
                <a:cs typeface="Times New Roman"/>
              </a:rPr>
              <a:t>Т</a:t>
            </a:r>
            <a:r>
              <a:rPr lang="ru-RU" sz="5600" dirty="0" err="1" smtClean="0">
                <a:latin typeface="Arial"/>
                <a:ea typeface="Calibri"/>
                <a:cs typeface="Times New Roman"/>
              </a:rPr>
              <a:t>ә</a:t>
            </a:r>
            <a:r>
              <a:rPr lang="ru-RU" sz="5600" dirty="0" err="1" smtClean="0">
                <a:latin typeface="Century Gothic"/>
                <a:ea typeface="Calibri"/>
                <a:cs typeface="Century Gothic"/>
              </a:rPr>
              <a:t>рбие</a:t>
            </a:r>
            <a:r>
              <a:rPr lang="ru-RU" sz="5600" dirty="0" smtClean="0">
                <a:latin typeface="Century Gothic"/>
                <a:ea typeface="Calibri"/>
                <a:cs typeface="Times New Roman"/>
              </a:rPr>
              <a:t> </a:t>
            </a:r>
            <a:r>
              <a:rPr lang="ru-RU" sz="5600" dirty="0" err="1" smtClean="0">
                <a:latin typeface="Century Gothic"/>
                <a:ea typeface="Calibri"/>
                <a:cs typeface="Century Gothic"/>
              </a:rPr>
              <a:t>ж</a:t>
            </a:r>
            <a:r>
              <a:rPr lang="ru-RU" sz="5600" dirty="0" err="1" smtClean="0">
                <a:latin typeface="Arial"/>
                <a:ea typeface="Calibri"/>
                <a:cs typeface="Times New Roman"/>
              </a:rPr>
              <a:t>ә</a:t>
            </a:r>
            <a:r>
              <a:rPr lang="ru-RU" sz="5600" dirty="0" err="1" smtClean="0">
                <a:latin typeface="Century Gothic"/>
                <a:ea typeface="Calibri"/>
                <a:cs typeface="Century Gothic"/>
              </a:rPr>
              <a:t>не</a:t>
            </a:r>
            <a:r>
              <a:rPr lang="ru-RU" sz="5600" dirty="0" smtClean="0">
                <a:latin typeface="Century Gothic"/>
                <a:ea typeface="Calibri"/>
                <a:cs typeface="Times New Roman"/>
              </a:rPr>
              <a:t> </a:t>
            </a:r>
            <a:r>
              <a:rPr lang="ru-RU" sz="5600" dirty="0" err="1" smtClean="0">
                <a:latin typeface="Century Gothic"/>
                <a:ea typeface="Calibri"/>
                <a:cs typeface="Century Gothic"/>
              </a:rPr>
              <a:t>білім</a:t>
            </a:r>
            <a:r>
              <a:rPr lang="ru-RU" sz="5600" dirty="0" smtClean="0">
                <a:latin typeface="Century Gothic"/>
                <a:ea typeface="Calibri"/>
                <a:cs typeface="Century Gothic"/>
              </a:rPr>
              <a:t>»</a:t>
            </a:r>
            <a:r>
              <a:rPr lang="ru-RU" sz="5600" dirty="0" smtClean="0">
                <a:latin typeface="Century Gothic"/>
                <a:ea typeface="Calibri"/>
                <a:cs typeface="Times New Roman"/>
              </a:rPr>
              <a:t> Программы модернизации общественного сознания «</a:t>
            </a:r>
            <a:r>
              <a:rPr lang="ru-RU" sz="5600" dirty="0" err="1" smtClean="0">
                <a:latin typeface="Century Gothic"/>
                <a:ea typeface="Calibri"/>
                <a:cs typeface="Times New Roman"/>
              </a:rPr>
              <a:t>Рухани</a:t>
            </a:r>
            <a:r>
              <a:rPr lang="ru-RU" sz="5600" dirty="0" smtClean="0">
                <a:latin typeface="Century Gothic"/>
                <a:ea typeface="Calibri"/>
                <a:cs typeface="Times New Roman"/>
              </a:rPr>
              <a:t> </a:t>
            </a:r>
            <a:r>
              <a:rPr lang="kk-KZ" sz="5600" dirty="0" smtClean="0">
                <a:latin typeface="Century Gothic"/>
                <a:ea typeface="Calibri"/>
                <a:cs typeface="Times New Roman"/>
              </a:rPr>
              <a:t>жа</a:t>
            </a:r>
            <a:r>
              <a:rPr lang="kk-KZ" sz="5600" dirty="0" smtClean="0">
                <a:latin typeface="Arial"/>
                <a:ea typeface="Calibri"/>
                <a:cs typeface="Times New Roman"/>
              </a:rPr>
              <a:t>ңғ</a:t>
            </a:r>
            <a:r>
              <a:rPr lang="kk-KZ" sz="5600" dirty="0" smtClean="0">
                <a:latin typeface="Century Gothic"/>
                <a:ea typeface="Calibri"/>
                <a:cs typeface="Century Gothic"/>
              </a:rPr>
              <a:t>ыру»</a:t>
            </a:r>
            <a:r>
              <a:rPr lang="kk-KZ" sz="5600" dirty="0" smtClean="0">
                <a:latin typeface="Century Gothic"/>
                <a:ea typeface="Calibri"/>
                <a:cs typeface="Times New Roman"/>
              </a:rPr>
              <a:t> </a:t>
            </a:r>
            <a:r>
              <a:rPr lang="ru-RU" sz="5600" dirty="0" smtClean="0">
                <a:latin typeface="Century Gothic"/>
                <a:ea typeface="Calibri"/>
                <a:cs typeface="Century Gothic"/>
              </a:rPr>
              <a:t>-</a:t>
            </a:r>
            <a:r>
              <a:rPr lang="ru-RU" sz="5600" dirty="0" smtClean="0">
                <a:latin typeface="Century Gothic"/>
                <a:ea typeface="Calibri"/>
                <a:cs typeface="Times New Roman"/>
              </a:rPr>
              <a:t> </a:t>
            </a:r>
            <a:r>
              <a:rPr lang="ru-RU" sz="5600" dirty="0" smtClean="0">
                <a:latin typeface="Century Gothic"/>
                <a:ea typeface="Calibri"/>
                <a:cs typeface="Century Gothic"/>
              </a:rPr>
              <a:t>формирование</a:t>
            </a:r>
            <a:r>
              <a:rPr lang="ru-RU" sz="5600" dirty="0" smtClean="0">
                <a:latin typeface="Century Gothic"/>
                <a:ea typeface="Calibri"/>
                <a:cs typeface="Times New Roman"/>
              </a:rPr>
              <a:t> </a:t>
            </a:r>
            <a:r>
              <a:rPr lang="ru-RU" sz="5600" dirty="0" smtClean="0">
                <a:latin typeface="Century Gothic"/>
                <a:ea typeface="Calibri"/>
                <a:cs typeface="Century Gothic"/>
              </a:rPr>
              <a:t>конкурентоспособной</a:t>
            </a:r>
            <a:r>
              <a:rPr lang="ru-RU" sz="5600" dirty="0" smtClean="0">
                <a:latin typeface="Century Gothic"/>
                <a:ea typeface="Calibri"/>
                <a:cs typeface="Times New Roman"/>
              </a:rPr>
              <a:t>, </a:t>
            </a:r>
            <a:r>
              <a:rPr lang="ru-RU" sz="5600" dirty="0" smtClean="0">
                <a:latin typeface="Century Gothic"/>
                <a:ea typeface="Calibri"/>
                <a:cs typeface="Century Gothic"/>
              </a:rPr>
              <a:t>прагматичной</a:t>
            </a:r>
            <a:r>
              <a:rPr lang="ru-RU" sz="5600" dirty="0" smtClean="0">
                <a:latin typeface="Century Gothic"/>
                <a:ea typeface="Calibri"/>
                <a:cs typeface="Times New Roman"/>
              </a:rPr>
              <a:t>, </a:t>
            </a:r>
            <a:r>
              <a:rPr lang="ru-RU" sz="5600" dirty="0" smtClean="0">
                <a:latin typeface="Century Gothic"/>
                <a:ea typeface="Calibri"/>
                <a:cs typeface="Century Gothic"/>
              </a:rPr>
              <a:t>сильной</a:t>
            </a:r>
            <a:r>
              <a:rPr lang="ru-RU" sz="5600" dirty="0" smtClean="0">
                <a:latin typeface="Century Gothic"/>
                <a:ea typeface="Calibri"/>
                <a:cs typeface="Times New Roman"/>
              </a:rPr>
              <a:t>, </a:t>
            </a:r>
            <a:r>
              <a:rPr lang="ru-RU" sz="5600" dirty="0" smtClean="0">
                <a:latin typeface="Century Gothic"/>
                <a:ea typeface="Calibri"/>
                <a:cs typeface="Century Gothic"/>
              </a:rPr>
              <a:t>творческой</a:t>
            </a:r>
            <a:r>
              <a:rPr lang="ru-RU" sz="5600" dirty="0" smtClean="0">
                <a:latin typeface="Century Gothic"/>
                <a:ea typeface="Calibri"/>
                <a:cs typeface="Times New Roman"/>
              </a:rPr>
              <a:t>, </a:t>
            </a:r>
            <a:r>
              <a:rPr lang="ru-RU" sz="5600" dirty="0" smtClean="0">
                <a:latin typeface="Century Gothic"/>
                <a:ea typeface="Calibri"/>
                <a:cs typeface="Century Gothic"/>
              </a:rPr>
              <a:t>патриотичной</a:t>
            </a:r>
            <a:r>
              <a:rPr lang="ru-RU" sz="5600" dirty="0" smtClean="0">
                <a:latin typeface="Century Gothic"/>
                <a:ea typeface="Calibri"/>
                <a:cs typeface="Times New Roman"/>
              </a:rPr>
              <a:t> </a:t>
            </a:r>
            <a:r>
              <a:rPr lang="ru-RU" sz="5600" dirty="0" smtClean="0">
                <a:latin typeface="Century Gothic"/>
                <a:ea typeface="Calibri"/>
                <a:cs typeface="Century Gothic"/>
              </a:rPr>
              <a:t>и</a:t>
            </a:r>
            <a:r>
              <a:rPr lang="ru-RU" sz="5600" dirty="0" smtClean="0">
                <a:latin typeface="Century Gothic"/>
                <a:ea typeface="Calibri"/>
                <a:cs typeface="Times New Roman"/>
              </a:rPr>
              <a:t> </a:t>
            </a:r>
            <a:r>
              <a:rPr lang="ru-RU" sz="5600" dirty="0" err="1" smtClean="0">
                <a:latin typeface="Century Gothic"/>
                <a:ea typeface="Calibri"/>
                <a:cs typeface="Century Gothic"/>
              </a:rPr>
              <a:t>проактивной</a:t>
            </a:r>
            <a:r>
              <a:rPr lang="ru-RU" sz="5600" dirty="0" smtClean="0">
                <a:latin typeface="Century Gothic"/>
                <a:ea typeface="Calibri"/>
                <a:cs typeface="Times New Roman"/>
              </a:rPr>
              <a:t> </a:t>
            </a:r>
            <a:r>
              <a:rPr lang="ru-RU" sz="5600" dirty="0" smtClean="0">
                <a:latin typeface="Century Gothic"/>
                <a:ea typeface="Calibri"/>
                <a:cs typeface="Century Gothic"/>
              </a:rPr>
              <a:t>личности</a:t>
            </a:r>
            <a:r>
              <a:rPr lang="ru-RU" sz="5600" dirty="0" smtClean="0">
                <a:latin typeface="Century Gothic"/>
                <a:ea typeface="Calibri"/>
                <a:cs typeface="Times New Roman"/>
              </a:rPr>
              <a:t> </a:t>
            </a:r>
            <a:r>
              <a:rPr lang="ru-RU" sz="5600" dirty="0" smtClean="0">
                <a:latin typeface="Century Gothic"/>
                <a:ea typeface="Calibri"/>
                <a:cs typeface="Century Gothic"/>
              </a:rPr>
              <a:t>единой</a:t>
            </a:r>
            <a:r>
              <a:rPr lang="ru-RU" sz="5600" dirty="0" smtClean="0">
                <a:latin typeface="Century Gothic"/>
                <a:ea typeface="Calibri"/>
                <a:cs typeface="Times New Roman"/>
              </a:rPr>
              <a:t> </a:t>
            </a:r>
            <a:r>
              <a:rPr lang="ru-RU" sz="5600" dirty="0" smtClean="0">
                <a:latin typeface="Century Gothic"/>
                <a:ea typeface="Calibri"/>
                <a:cs typeface="Century Gothic"/>
              </a:rPr>
              <a:t>нации</a:t>
            </a:r>
            <a:r>
              <a:rPr lang="ru-RU" sz="5600" dirty="0" smtClean="0">
                <a:latin typeface="Century Gothic"/>
                <a:ea typeface="Calibri"/>
                <a:cs typeface="Times New Roman"/>
              </a:rPr>
              <a:t>, </a:t>
            </a:r>
            <a:r>
              <a:rPr lang="ru-RU" sz="5600" dirty="0" smtClean="0">
                <a:latin typeface="Century Gothic"/>
                <a:ea typeface="Calibri"/>
                <a:cs typeface="Century Gothic"/>
              </a:rPr>
              <a:t>фундаментом</a:t>
            </a:r>
            <a:r>
              <a:rPr lang="ru-RU" sz="5600" dirty="0" smtClean="0">
                <a:latin typeface="Century Gothic"/>
                <a:ea typeface="Calibri"/>
                <a:cs typeface="Times New Roman"/>
              </a:rPr>
              <a:t> </a:t>
            </a:r>
            <a:r>
              <a:rPr lang="ru-RU" sz="5600" dirty="0" smtClean="0">
                <a:latin typeface="Century Gothic"/>
                <a:ea typeface="Calibri"/>
                <a:cs typeface="Century Gothic"/>
              </a:rPr>
              <a:t>успешного</a:t>
            </a:r>
            <a:r>
              <a:rPr lang="ru-RU" sz="5600" dirty="0" smtClean="0">
                <a:latin typeface="Century Gothic"/>
                <a:ea typeface="Calibri"/>
                <a:cs typeface="Times New Roman"/>
              </a:rPr>
              <a:t> </a:t>
            </a:r>
            <a:r>
              <a:rPr lang="ru-RU" sz="5600" dirty="0" smtClean="0">
                <a:latin typeface="Century Gothic"/>
                <a:ea typeface="Calibri"/>
                <a:cs typeface="Century Gothic"/>
              </a:rPr>
              <a:t>будущего</a:t>
            </a:r>
            <a:r>
              <a:rPr lang="ru-RU" sz="5600" dirty="0" smtClean="0">
                <a:latin typeface="Century Gothic"/>
                <a:ea typeface="Calibri"/>
                <a:cs typeface="Times New Roman"/>
              </a:rPr>
              <a:t> </a:t>
            </a:r>
            <a:r>
              <a:rPr lang="ru-RU" sz="5600" dirty="0" smtClean="0">
                <a:latin typeface="Century Gothic"/>
                <a:ea typeface="Calibri"/>
                <a:cs typeface="Century Gothic"/>
              </a:rPr>
              <a:t>которой</a:t>
            </a:r>
            <a:r>
              <a:rPr lang="ru-RU" sz="5600" dirty="0" smtClean="0">
                <a:latin typeface="Century Gothic"/>
                <a:ea typeface="Calibri"/>
                <a:cs typeface="Times New Roman"/>
              </a:rPr>
              <a:t> </a:t>
            </a:r>
            <a:r>
              <a:rPr lang="ru-RU" sz="5600" dirty="0" smtClean="0">
                <a:latin typeface="Century Gothic"/>
                <a:ea typeface="Calibri"/>
                <a:cs typeface="Century Gothic"/>
              </a:rPr>
              <a:t>явл</a:t>
            </a:r>
            <a:r>
              <a:rPr lang="ru-RU" sz="5600" dirty="0" smtClean="0">
                <a:latin typeface="Century Gothic"/>
                <a:ea typeface="Calibri"/>
                <a:cs typeface="Times New Roman"/>
              </a:rPr>
              <a:t>яются воспитание и культ знаний.</a:t>
            </a:r>
            <a:endParaRPr lang="ru-RU" sz="5600" dirty="0" smtClean="0">
              <a:ea typeface="Calibri"/>
              <a:cs typeface="Times New Roman"/>
            </a:endParaRPr>
          </a:p>
          <a:p>
            <a:pPr marL="457200"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kk-KZ" sz="5600" dirty="0" smtClean="0">
                <a:latin typeface="Century Gothic"/>
                <a:ea typeface="Times New Roman"/>
                <a:cs typeface="Times New Roman"/>
              </a:rPr>
              <a:t>В </a:t>
            </a:r>
            <a:r>
              <a:rPr lang="kk-KZ" sz="5600" dirty="0">
                <a:latin typeface="Century Gothic"/>
                <a:ea typeface="Times New Roman"/>
                <a:cs typeface="Times New Roman"/>
              </a:rPr>
              <a:t>2017 году реализовано 11 республиканских и 308 региональных мероприятий с охватом 890 022 человек</a:t>
            </a:r>
            <a:r>
              <a:rPr lang="ru-RU" sz="5600" dirty="0">
                <a:latin typeface="Century Gothic"/>
                <a:ea typeface="Times New Roman"/>
                <a:cs typeface="Times New Roman"/>
              </a:rPr>
              <a:t>.</a:t>
            </a:r>
            <a:endParaRPr lang="ru-RU" sz="5600" dirty="0">
              <a:ea typeface="Calibri"/>
              <a:cs typeface="Times New Roman"/>
            </a:endParaRPr>
          </a:p>
          <a:p>
            <a:pPr marL="457200" indent="450215" algn="just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630555" algn="l"/>
              </a:tabLst>
            </a:pPr>
            <a:r>
              <a:rPr lang="kk-KZ" sz="5600" i="1" u="sng" dirty="0">
                <a:latin typeface="Century Gothic"/>
                <a:ea typeface="Calibri"/>
                <a:cs typeface="Times New Roman"/>
              </a:rPr>
              <a:t>Базовое направление «ОТАНЫМ – ТА</a:t>
            </a:r>
            <a:r>
              <a:rPr lang="kk-KZ" sz="5600" i="1" u="sng" dirty="0">
                <a:latin typeface="Arial"/>
                <a:ea typeface="Calibri"/>
                <a:cs typeface="Times New Roman"/>
              </a:rPr>
              <a:t>Ғ</a:t>
            </a:r>
            <a:r>
              <a:rPr lang="kk-KZ" sz="5600" i="1" u="sng" dirty="0">
                <a:latin typeface="Century Gothic"/>
                <a:ea typeface="Calibri"/>
                <a:cs typeface="Century Gothic"/>
              </a:rPr>
              <a:t>ДЫРЫМ»</a:t>
            </a:r>
            <a:r>
              <a:rPr lang="kk-KZ" sz="5600" i="1" u="sng" dirty="0">
                <a:latin typeface="Century Gothic"/>
                <a:ea typeface="Calibri"/>
                <a:cs typeface="Times New Roman"/>
              </a:rPr>
              <a:t>.</a:t>
            </a:r>
            <a:r>
              <a:rPr lang="kk-KZ" sz="5600" i="1" dirty="0">
                <a:latin typeface="Century Gothic"/>
                <a:ea typeface="Calibri"/>
                <a:cs typeface="Times New Roman"/>
              </a:rPr>
              <a:t> </a:t>
            </a:r>
            <a:r>
              <a:rPr lang="ru-RU" sz="5600" dirty="0">
                <a:latin typeface="Century Gothic"/>
                <a:ea typeface="Calibri"/>
                <a:cs typeface="Times New Roman"/>
              </a:rPr>
              <a:t>Цель: личность, воспитанная на синергии истинного прагматизма и культа знаний с чувством принадлежности к единой великой нации. </a:t>
            </a:r>
          </a:p>
          <a:p>
            <a:pPr marL="457200" indent="450215" algn="just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630555" algn="l"/>
              </a:tabLst>
            </a:pPr>
            <a:r>
              <a:rPr lang="ru-RU" sz="5600" dirty="0">
                <a:latin typeface="Century Gothic"/>
                <a:ea typeface="Calibri"/>
                <a:cs typeface="Times New Roman"/>
              </a:rPr>
              <a:t>Ключевые события: профессиональные конкурсы и курсы для педагогов; развитие движений «</a:t>
            </a:r>
            <a:r>
              <a:rPr lang="ru-RU" sz="5600" dirty="0" err="1">
                <a:latin typeface="Century Gothic"/>
                <a:ea typeface="Calibri"/>
                <a:cs typeface="Times New Roman"/>
              </a:rPr>
              <a:t>Жас</a:t>
            </a:r>
            <a:r>
              <a:rPr lang="ru-RU" sz="5600" dirty="0">
                <a:latin typeface="Century Gothic"/>
                <a:ea typeface="Calibri"/>
                <a:cs typeface="Times New Roman"/>
              </a:rPr>
              <a:t> </a:t>
            </a:r>
            <a:r>
              <a:rPr lang="ru-RU" sz="5600" dirty="0" err="1">
                <a:latin typeface="Arial"/>
                <a:ea typeface="Calibri"/>
                <a:cs typeface="Times New Roman"/>
              </a:rPr>
              <a:t>ұ</a:t>
            </a:r>
            <a:r>
              <a:rPr lang="ru-RU" sz="5600" dirty="0" err="1">
                <a:latin typeface="Century Gothic"/>
                <a:ea typeface="Calibri"/>
                <a:cs typeface="Century Gothic"/>
              </a:rPr>
              <a:t>лан</a:t>
            </a:r>
            <a:r>
              <a:rPr lang="ru-RU" sz="5600" dirty="0">
                <a:latin typeface="Century Gothic"/>
                <a:ea typeface="Calibri"/>
                <a:cs typeface="Century Gothic"/>
              </a:rPr>
              <a:t>»</a:t>
            </a:r>
            <a:r>
              <a:rPr lang="ru-RU" sz="5600" dirty="0">
                <a:latin typeface="Century Gothic"/>
                <a:ea typeface="Calibri"/>
                <a:cs typeface="Times New Roman"/>
              </a:rPr>
              <a:t>, </a:t>
            </a:r>
            <a:r>
              <a:rPr lang="ru-RU" sz="5600" dirty="0">
                <a:latin typeface="Century Gothic"/>
                <a:ea typeface="Calibri"/>
                <a:cs typeface="Century Gothic"/>
              </a:rPr>
              <a:t>Скаутов</a:t>
            </a:r>
            <a:r>
              <a:rPr lang="ru-RU" sz="5600" dirty="0">
                <a:latin typeface="Century Gothic"/>
                <a:ea typeface="Calibri"/>
                <a:cs typeface="Times New Roman"/>
              </a:rPr>
              <a:t> </a:t>
            </a:r>
            <a:r>
              <a:rPr lang="ru-RU" sz="5600" dirty="0">
                <a:latin typeface="Century Gothic"/>
                <a:ea typeface="Calibri"/>
                <a:cs typeface="Century Gothic"/>
              </a:rPr>
              <a:t>Великой</a:t>
            </a:r>
            <a:r>
              <a:rPr lang="ru-RU" sz="5600" dirty="0">
                <a:latin typeface="Century Gothic"/>
                <a:ea typeface="Calibri"/>
                <a:cs typeface="Times New Roman"/>
              </a:rPr>
              <a:t> </a:t>
            </a:r>
            <a:r>
              <a:rPr lang="ru-RU" sz="5600" dirty="0">
                <a:latin typeface="Century Gothic"/>
                <a:ea typeface="Calibri"/>
                <a:cs typeface="Century Gothic"/>
              </a:rPr>
              <a:t>Степи</a:t>
            </a:r>
            <a:r>
              <a:rPr lang="ru-RU" sz="5600" dirty="0">
                <a:latin typeface="Century Gothic"/>
                <a:ea typeface="Calibri"/>
                <a:cs typeface="Times New Roman"/>
              </a:rPr>
              <a:t>, </a:t>
            </a:r>
            <a:r>
              <a:rPr lang="ru-RU" sz="5600" dirty="0">
                <a:latin typeface="Century Gothic"/>
                <a:ea typeface="Calibri"/>
                <a:cs typeface="Century Gothic"/>
              </a:rPr>
              <a:t>Спортивной</a:t>
            </a:r>
            <a:r>
              <a:rPr lang="ru-RU" sz="5600" dirty="0">
                <a:latin typeface="Century Gothic"/>
                <a:ea typeface="Calibri"/>
                <a:cs typeface="Times New Roman"/>
              </a:rPr>
              <a:t> </a:t>
            </a:r>
            <a:r>
              <a:rPr lang="ru-RU" sz="5600" dirty="0">
                <a:latin typeface="Century Gothic"/>
                <a:ea typeface="Calibri"/>
                <a:cs typeface="Century Gothic"/>
              </a:rPr>
              <a:t>школьной</a:t>
            </a:r>
            <a:r>
              <a:rPr lang="ru-RU" sz="5600" dirty="0">
                <a:latin typeface="Century Gothic"/>
                <a:ea typeface="Calibri"/>
                <a:cs typeface="Times New Roman"/>
              </a:rPr>
              <a:t> </a:t>
            </a:r>
            <a:r>
              <a:rPr lang="ru-RU" sz="5600" dirty="0">
                <a:latin typeface="Century Gothic"/>
                <a:ea typeface="Calibri"/>
                <a:cs typeface="Century Gothic"/>
              </a:rPr>
              <a:t>лиг</a:t>
            </a:r>
            <a:r>
              <a:rPr lang="ru-RU" sz="5600" dirty="0">
                <a:latin typeface="Century Gothic"/>
                <a:ea typeface="Calibri"/>
                <a:cs typeface="Times New Roman"/>
              </a:rPr>
              <a:t>; </a:t>
            </a:r>
            <a:r>
              <a:rPr lang="ru-RU" sz="5600" dirty="0">
                <a:latin typeface="Century Gothic"/>
                <a:ea typeface="Calibri"/>
                <a:cs typeface="Century Gothic"/>
              </a:rPr>
              <a:t>литературные</a:t>
            </a:r>
            <a:r>
              <a:rPr lang="ru-RU" sz="5600" dirty="0">
                <a:latin typeface="Century Gothic"/>
                <a:ea typeface="Calibri"/>
                <a:cs typeface="Times New Roman"/>
              </a:rPr>
              <a:t>  </a:t>
            </a:r>
            <a:r>
              <a:rPr lang="ru-RU" sz="5600" dirty="0">
                <a:latin typeface="Century Gothic"/>
                <a:ea typeface="Calibri"/>
                <a:cs typeface="Century Gothic"/>
              </a:rPr>
              <a:t>чтения</a:t>
            </a:r>
            <a:r>
              <a:rPr lang="ru-RU" sz="5600" dirty="0">
                <a:latin typeface="Century Gothic"/>
                <a:ea typeface="Calibri"/>
                <a:cs typeface="Times New Roman"/>
              </a:rPr>
              <a:t>; </a:t>
            </a:r>
            <a:r>
              <a:rPr lang="ru-RU" sz="5600" dirty="0">
                <a:latin typeface="Century Gothic"/>
                <a:ea typeface="Calibri"/>
                <a:cs typeface="Century Gothic"/>
              </a:rPr>
              <a:t>кинофестивали</a:t>
            </a:r>
            <a:r>
              <a:rPr lang="ru-RU" sz="5600" dirty="0">
                <a:latin typeface="Century Gothic"/>
                <a:ea typeface="Calibri"/>
                <a:cs typeface="Times New Roman"/>
              </a:rPr>
              <a:t>; </a:t>
            </a:r>
            <a:r>
              <a:rPr lang="ru-RU" sz="5600" dirty="0">
                <a:latin typeface="Century Gothic"/>
                <a:ea typeface="Calibri"/>
                <a:cs typeface="Century Gothic"/>
              </a:rPr>
              <a:t>Парад</a:t>
            </a:r>
            <a:r>
              <a:rPr lang="ru-RU" sz="5600" dirty="0">
                <a:latin typeface="Century Gothic"/>
                <a:ea typeface="Calibri"/>
                <a:cs typeface="Times New Roman"/>
              </a:rPr>
              <a:t> </a:t>
            </a:r>
            <a:r>
              <a:rPr lang="ru-RU" sz="5600" dirty="0">
                <a:latin typeface="Century Gothic"/>
                <a:ea typeface="Calibri"/>
                <a:cs typeface="Century Gothic"/>
              </a:rPr>
              <a:t>детских</a:t>
            </a:r>
            <a:r>
              <a:rPr lang="ru-RU" sz="5600" dirty="0">
                <a:latin typeface="Century Gothic"/>
                <a:ea typeface="Calibri"/>
                <a:cs typeface="Times New Roman"/>
              </a:rPr>
              <a:t> </a:t>
            </a:r>
            <a:r>
              <a:rPr lang="ru-RU" sz="5600" dirty="0">
                <a:latin typeface="Century Gothic"/>
                <a:ea typeface="Calibri"/>
                <a:cs typeface="Century Gothic"/>
              </a:rPr>
              <a:t>оркестров</a:t>
            </a:r>
            <a:r>
              <a:rPr lang="ru-RU" sz="5600" dirty="0">
                <a:latin typeface="Century Gothic"/>
                <a:ea typeface="Calibri"/>
                <a:cs typeface="Times New Roman"/>
              </a:rPr>
              <a:t>.</a:t>
            </a:r>
            <a:endParaRPr lang="ru-RU" sz="5600" dirty="0">
              <a:ea typeface="Calibri"/>
              <a:cs typeface="Times New Roman"/>
            </a:endParaRPr>
          </a:p>
          <a:p>
            <a:pPr marL="457200" indent="450215" algn="just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630555" algn="l"/>
              </a:tabLst>
            </a:pPr>
            <a:r>
              <a:rPr lang="kk-KZ" sz="5600" i="1" u="sng" dirty="0">
                <a:latin typeface="Century Gothic"/>
                <a:ea typeface="Calibri"/>
                <a:cs typeface="Times New Roman"/>
              </a:rPr>
              <a:t>Базовое направление «</a:t>
            </a:r>
            <a:r>
              <a:rPr lang="kk-KZ" sz="5600" i="1" u="sng" dirty="0">
                <a:latin typeface="Arial"/>
                <a:ea typeface="Calibri"/>
                <a:cs typeface="Times New Roman"/>
              </a:rPr>
              <a:t>Ө</a:t>
            </a:r>
            <a:r>
              <a:rPr lang="kk-KZ" sz="5600" i="1" u="sng" dirty="0">
                <a:latin typeface="Century Gothic"/>
                <a:ea typeface="Calibri"/>
                <a:cs typeface="Century Gothic"/>
              </a:rPr>
              <a:t>ЛКЕТАНУ».</a:t>
            </a:r>
            <a:r>
              <a:rPr lang="kk-KZ" sz="5600" i="1" dirty="0">
                <a:latin typeface="Century Gothic"/>
                <a:ea typeface="Calibri"/>
                <a:cs typeface="Century Gothic"/>
              </a:rPr>
              <a:t> </a:t>
            </a:r>
            <a:r>
              <a:rPr lang="ru-RU" sz="5600" dirty="0">
                <a:latin typeface="Century Gothic"/>
                <a:ea typeface="Calibri"/>
                <a:cs typeface="Times New Roman"/>
              </a:rPr>
              <a:t>Цель: Патриот с активной гражданской позицией и уважением к истории, культуре, обычаям и традициям своей малой родины, готовый к участию в делах на благо Казахстана. </a:t>
            </a:r>
            <a:endParaRPr lang="ru-RU" sz="5600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630555" algn="l"/>
              </a:tabLst>
            </a:pPr>
            <a:r>
              <a:rPr lang="ru-RU" sz="5600" dirty="0">
                <a:latin typeface="Century Gothic"/>
                <a:ea typeface="Calibri"/>
                <a:cs typeface="Times New Roman"/>
              </a:rPr>
              <a:t>Ключевые события: издание учебника «Краеведение»; экскурсии, походы; слет экспедиционных отрядов, интеллектуальный конкурс юных историков, форум юных краеведов и экологов; конкурс «Лучший школьный музей».</a:t>
            </a:r>
            <a:endParaRPr lang="ru-RU" sz="5600" dirty="0">
              <a:ea typeface="Calibri"/>
              <a:cs typeface="Times New Roman"/>
            </a:endParaRPr>
          </a:p>
          <a:p>
            <a:pPr marL="457200" indent="450215" algn="just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630555" algn="l"/>
              </a:tabLst>
            </a:pPr>
            <a:r>
              <a:rPr lang="kk-KZ" sz="5600" i="1" u="sng" dirty="0">
                <a:latin typeface="Century Gothic"/>
                <a:ea typeface="Calibri"/>
                <a:cs typeface="Times New Roman"/>
              </a:rPr>
              <a:t>Базовое направление «САНАЛЫ АЗАМАТ».</a:t>
            </a:r>
            <a:r>
              <a:rPr lang="kk-KZ" sz="5600" i="1" dirty="0">
                <a:latin typeface="Century Gothic"/>
                <a:ea typeface="Calibri"/>
                <a:cs typeface="Times New Roman"/>
              </a:rPr>
              <a:t> </a:t>
            </a:r>
            <a:r>
              <a:rPr lang="ru-RU" sz="5600" dirty="0">
                <a:latin typeface="Century Gothic"/>
                <a:ea typeface="Calibri"/>
                <a:cs typeface="Times New Roman"/>
              </a:rPr>
              <a:t>Цель: создание условий, способствующих самореализации каждой личности с </a:t>
            </a:r>
            <a:r>
              <a:rPr lang="ru-RU" sz="5600" dirty="0" err="1">
                <a:latin typeface="Century Gothic"/>
                <a:ea typeface="Calibri"/>
                <a:cs typeface="Times New Roman"/>
              </a:rPr>
              <a:t>проактивной</a:t>
            </a:r>
            <a:r>
              <a:rPr lang="ru-RU" sz="5600" dirty="0">
                <a:latin typeface="Century Gothic"/>
                <a:ea typeface="Calibri"/>
                <a:cs typeface="Times New Roman"/>
              </a:rPr>
              <a:t> жизненной стратегией на основе общечеловеческих ценностей и конкурентоспособности, готовой к образованию в течение всей жизни, принятию вызовов окружающего мира и удовлетворенной качеством своей жизни. </a:t>
            </a:r>
            <a:endParaRPr lang="ru-RU" sz="5600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630555" algn="l"/>
              </a:tabLst>
            </a:pPr>
            <a:r>
              <a:rPr lang="ru-RU" sz="5600" dirty="0">
                <a:latin typeface="Century Gothic"/>
                <a:ea typeface="Calibri"/>
                <a:cs typeface="Times New Roman"/>
              </a:rPr>
              <a:t>Ключевые события: форум «Мир профессий», чемпионат «</a:t>
            </a:r>
            <a:r>
              <a:rPr lang="en-US" sz="5600" dirty="0">
                <a:latin typeface="Century Gothic"/>
                <a:ea typeface="Calibri"/>
                <a:cs typeface="Times New Roman"/>
              </a:rPr>
              <a:t>World Skills</a:t>
            </a:r>
            <a:r>
              <a:rPr lang="ru-RU" sz="5600" dirty="0">
                <a:latin typeface="Century Gothic"/>
                <a:ea typeface="Calibri"/>
                <a:cs typeface="Times New Roman"/>
              </a:rPr>
              <a:t>», </a:t>
            </a:r>
            <a:r>
              <a:rPr lang="ru-RU" sz="5600" dirty="0" err="1">
                <a:latin typeface="Century Gothic"/>
                <a:ea typeface="Calibri"/>
                <a:cs typeface="Times New Roman"/>
              </a:rPr>
              <a:t>профориентационные</a:t>
            </a:r>
            <a:r>
              <a:rPr lang="ru-RU" sz="5600" dirty="0">
                <a:latin typeface="Century Gothic"/>
                <a:ea typeface="Calibri"/>
                <a:cs typeface="Times New Roman"/>
              </a:rPr>
              <a:t> интерактивные лаборатории; конкурсы художественно - эстетического направления; организация </a:t>
            </a:r>
            <a:r>
              <a:rPr lang="ru-RU" sz="5600" dirty="0" err="1">
                <a:latin typeface="Century Gothic"/>
                <a:ea typeface="Calibri"/>
                <a:cs typeface="Times New Roman"/>
              </a:rPr>
              <a:t>буккросингов</a:t>
            </a:r>
            <a:r>
              <a:rPr lang="ru-RU" sz="5600" dirty="0">
                <a:latin typeface="Century Gothic"/>
                <a:ea typeface="Calibri"/>
                <a:cs typeface="Times New Roman"/>
              </a:rPr>
              <a:t>; создание бизнес и семейных клубов. </a:t>
            </a:r>
            <a:r>
              <a:rPr lang="ru-RU" sz="4300" dirty="0" smtClean="0">
                <a:latin typeface="Century Gothic"/>
                <a:ea typeface="Calibri"/>
                <a:cs typeface="Times New Roman"/>
              </a:rPr>
              <a:t> </a:t>
            </a:r>
            <a:endParaRPr lang="ru-RU" sz="4300" dirty="0" smtClean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660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наурыз\IMG-20170317-WA002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620688"/>
            <a:ext cx="3744416" cy="25256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Объект 4" descr="C:\Users\user\Desktop\наурыз\IMG-20170317-WA0032.jpg"/>
          <p:cNvPicPr>
            <a:picLocks noGrp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106" y="548681"/>
            <a:ext cx="4289831" cy="25202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C:\Users\user\Desktop\наурыз\20170317_16512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19221" y="3717032"/>
            <a:ext cx="4304704" cy="2088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C:\Users\user\Desktop\наурыз\IMG-20170317-WA008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075" y="3717032"/>
            <a:ext cx="3891200" cy="2088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Прямоугольник 1"/>
          <p:cNvSpPr/>
          <p:nvPr/>
        </p:nvSpPr>
        <p:spPr>
          <a:xfrm>
            <a:off x="1119221" y="3105834"/>
            <a:ext cx="95400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</a:t>
            </a:r>
            <a:r>
              <a:rPr lang="ru-RU" b="1" dirty="0" smtClean="0">
                <a:solidFill>
                  <a:schemeClr val="accent6"/>
                </a:solidFill>
                <a:latin typeface="KZ Times New Roman" pitchFamily="18" charset="0"/>
              </a:rPr>
              <a:t>Будущее </a:t>
            </a:r>
            <a:r>
              <a:rPr lang="ru-RU" b="1" dirty="0">
                <a:solidFill>
                  <a:schemeClr val="accent6"/>
                </a:solidFill>
                <a:latin typeface="KZ Times New Roman" pitchFamily="18" charset="0"/>
              </a:rPr>
              <a:t>творится в учебных аудиториях.</a:t>
            </a:r>
            <a:endParaRPr lang="ru-RU" dirty="0">
              <a:solidFill>
                <a:schemeClr val="accent6"/>
              </a:solidFill>
              <a:latin typeface="KZ 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46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IMG-20180331-WA0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3" y="260649"/>
            <a:ext cx="4800533" cy="26831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" name="Picture 2" descr="D:\Desktop\IMG-20180331-WA0012.jpg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" r="21466" b="7662"/>
          <a:stretch/>
        </p:blipFill>
        <p:spPr bwMode="auto">
          <a:xfrm>
            <a:off x="5981509" y="260648"/>
            <a:ext cx="5049648" cy="26831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" name="Picture 2" descr="D:\Desktop\IMG-20180411-WA001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6" b="21143"/>
          <a:stretch/>
        </p:blipFill>
        <p:spPr bwMode="auto">
          <a:xfrm>
            <a:off x="2927648" y="3432800"/>
            <a:ext cx="6262216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            </a:t>
            </a:r>
            <a:r>
              <a:rPr lang="ru-RU" b="1" dirty="0" smtClean="0">
                <a:solidFill>
                  <a:schemeClr val="accent6"/>
                </a:solidFill>
              </a:rPr>
              <a:t>Семейное воспитание.</a:t>
            </a:r>
            <a:endParaRPr lang="ru-RU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21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93" y="144016"/>
            <a:ext cx="12201185" cy="67413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6005" y="4559476"/>
            <a:ext cx="109728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аттестация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7" descr="плашка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"/>
            <a:ext cx="7948413" cy="28773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562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152517"/>
              </p:ext>
            </p:extLst>
          </p:nvPr>
        </p:nvGraphicFramePr>
        <p:xfrm>
          <a:off x="285068" y="1219200"/>
          <a:ext cx="10945217" cy="49297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869"/>
                <a:gridCol w="1183619"/>
                <a:gridCol w="1596532"/>
                <a:gridCol w="1273819"/>
                <a:gridCol w="1343973"/>
                <a:gridCol w="1292861"/>
                <a:gridCol w="820816"/>
                <a:gridCol w="994200"/>
                <a:gridCol w="1142528"/>
              </a:tblGrid>
              <a:tr h="426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</a:rPr>
                        <a:t>10 «А»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solidFill>
                            <a:schemeClr val="tx1"/>
                          </a:solidFill>
                          <a:effectLst/>
                        </a:rPr>
                        <a:t>Қазақ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321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10 «Б»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29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</a:rPr>
                        <a:t>Орыс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7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28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</a:rPr>
                        <a:t>100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321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10 «В»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25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</a:rPr>
                        <a:t>Орыс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</a:rPr>
                        <a:t>100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321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10 «Г»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28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</a:rPr>
                        <a:t>Орыс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7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32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</a:rPr>
                        <a:t>100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321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10 «Д»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26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</a:rPr>
                        <a:t>Орыс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14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54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</a:rPr>
                        <a:t>100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321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10 «Е»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30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</a:rPr>
                        <a:t> </a:t>
                      </a:r>
                      <a:r>
                        <a:rPr lang="ru-RU" sz="1800" b="1" dirty="0" err="1" smtClean="0">
                          <a:effectLst/>
                        </a:rPr>
                        <a:t>орыс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4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</a:rPr>
                        <a:t>16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6</a:t>
                      </a:r>
                      <a:r>
                        <a:rPr lang="en-US" sz="1800" b="1" dirty="0">
                          <a:effectLst/>
                        </a:rPr>
                        <a:t>6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</a:rPr>
                        <a:t> </a:t>
                      </a:r>
                      <a:r>
                        <a:rPr lang="kk-KZ" sz="1800" b="1" dirty="0" smtClean="0">
                          <a:effectLst/>
                        </a:rPr>
                        <a:t>100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321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10-ые: 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163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321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11 «А»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27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</a:rPr>
                        <a:t>қазақ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</a:rPr>
                        <a:t>4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</a:rPr>
                        <a:t>13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63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</a:rPr>
                        <a:t>100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21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11 «Б»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29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</a:rPr>
                        <a:t>Орыс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</a:rPr>
                        <a:t>6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</a:rPr>
                        <a:t>14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69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</a:rPr>
                        <a:t>100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321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11 «в»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28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</a:rPr>
                        <a:t>Орыс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4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15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68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</a:rPr>
                        <a:t>100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321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11 «Г»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29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</a:rPr>
                        <a:t>Орыс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</a:rPr>
                        <a:t>5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</a:rPr>
                        <a:t>7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41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</a:rPr>
                        <a:t>100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321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11 «Д»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26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</a:rPr>
                        <a:t>Орыс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</a:rPr>
                        <a:t>1</a:t>
                      </a:r>
                      <a:r>
                        <a:rPr lang="en-US" sz="1800" b="1">
                          <a:effectLst/>
                        </a:rPr>
                        <a:t>4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57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</a:rPr>
                        <a:t>100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321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11 «Е»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28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</a:rPr>
                        <a:t>Орыс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</a:rPr>
                        <a:t>3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</a:rPr>
                        <a:t>7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36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</a:rPr>
                        <a:t>100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321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FF0000"/>
                          </a:solidFill>
                          <a:effectLst/>
                        </a:rPr>
                        <a:t>11-ые: 6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164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solidFill>
                            <a:srgbClr val="FF0000"/>
                          </a:solidFill>
                          <a:effectLst/>
                        </a:rPr>
                        <a:t>23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321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10-11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330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</a:rPr>
                        <a:t>3</a:t>
                      </a:r>
                      <a:r>
                        <a:rPr lang="en-US" sz="1800" b="1">
                          <a:effectLst/>
                        </a:rPr>
                        <a:t>2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</a:rPr>
                        <a:t>13</a:t>
                      </a:r>
                      <a:r>
                        <a:rPr lang="en-US" sz="1800" b="1">
                          <a:effectLst/>
                        </a:rPr>
                        <a:t>4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effectLst/>
                        </a:rPr>
                        <a:t>5</a:t>
                      </a:r>
                      <a:r>
                        <a:rPr lang="en-US" sz="1800" b="1" dirty="0" smtClean="0">
                          <a:effectLst/>
                        </a:rPr>
                        <a:t>3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</a:rPr>
                        <a:t>100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773504"/>
              </p:ext>
            </p:extLst>
          </p:nvPr>
        </p:nvGraphicFramePr>
        <p:xfrm>
          <a:off x="365760" y="670560"/>
          <a:ext cx="10826496" cy="390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7008"/>
                <a:gridCol w="1170432"/>
                <a:gridCol w="1584960"/>
                <a:gridCol w="1316736"/>
                <a:gridCol w="1341120"/>
                <a:gridCol w="2084832"/>
                <a:gridCol w="2121408"/>
              </a:tblGrid>
              <a:tr h="390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Классы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Колич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Язык </a:t>
                      </a:r>
                      <a:r>
                        <a:rPr lang="ru-RU" sz="1600" b="1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обуч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kk-KZ" sz="1600" b="1" dirty="0" smtClean="0">
                          <a:solidFill>
                            <a:schemeClr val="bg1"/>
                          </a:solidFill>
                          <a:effectLst/>
                        </a:rPr>
                        <a:t>Отличники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kk-KZ" sz="1600" b="1" dirty="0" smtClean="0">
                          <a:solidFill>
                            <a:schemeClr val="bg1"/>
                          </a:solidFill>
                          <a:effectLst/>
                        </a:rPr>
                        <a:t>Хорошисты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Кач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</a:t>
                      </a:r>
                      <a:r>
                        <a:rPr lang="ru-RU" sz="1600" b="1" baseline="0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Усп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1290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3392" y="1556792"/>
            <a:ext cx="109452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cs typeface="DaunPenh" pitchFamily="2" charset="0"/>
              </a:rPr>
              <a:t>В соответствии с подпунктом 14) статьи 5 Закона Республики Казахстан </a:t>
            </a:r>
            <a:r>
              <a:rPr lang="ru-RU" sz="2000" b="1" dirty="0">
                <a:solidFill>
                  <a:schemeClr val="tx2"/>
                </a:solidFill>
                <a:cs typeface="DaunPenh" pitchFamily="2" charset="0"/>
              </a:rPr>
              <a:t>от 27 июля 2007 года «Об образовании», а также в целях </a:t>
            </a:r>
            <a:r>
              <a:rPr lang="ru-RU" sz="2000" b="1" dirty="0">
                <a:solidFill>
                  <a:srgbClr val="FF0000"/>
                </a:solidFill>
                <a:cs typeface="DaunPenh" pitchFamily="2" charset="0"/>
              </a:rPr>
              <a:t>организованного завершения 2017-2018 учебного года в организациях </a:t>
            </a:r>
            <a:r>
              <a:rPr lang="ru-RU" sz="2000" b="1" dirty="0">
                <a:solidFill>
                  <a:schemeClr val="tx2"/>
                </a:solidFill>
                <a:cs typeface="DaunPenh" pitchFamily="2" charset="0"/>
              </a:rPr>
              <a:t>образования, независимо от форм собственности и ведомственной </a:t>
            </a:r>
            <a:r>
              <a:rPr lang="ru-RU" sz="2000" b="1" dirty="0">
                <a:solidFill>
                  <a:srgbClr val="FF0000"/>
                </a:solidFill>
                <a:cs typeface="DaunPenh" pitchFamily="2" charset="0"/>
              </a:rPr>
              <a:t>подчиненности определены следующие сроки завершения учебного года</a:t>
            </a:r>
            <a:r>
              <a:rPr lang="ru-RU" sz="2000" b="1" dirty="0" smtClean="0">
                <a:solidFill>
                  <a:srgbClr val="FF0000"/>
                </a:solidFill>
                <a:cs typeface="DaunPenh" pitchFamily="2" charset="0"/>
              </a:rPr>
              <a:t>:</a:t>
            </a:r>
          </a:p>
          <a:p>
            <a:endParaRPr lang="ru-RU" sz="2000" b="1" dirty="0">
              <a:cs typeface="DaunPenh" pitchFamily="2" charset="0"/>
            </a:endParaRPr>
          </a:p>
          <a:p>
            <a:r>
              <a:rPr lang="ru-RU" sz="2000" b="1" dirty="0">
                <a:solidFill>
                  <a:schemeClr val="tx2"/>
                </a:solidFill>
                <a:cs typeface="DaunPenh" pitchFamily="2" charset="0"/>
              </a:rPr>
              <a:t>1) учебные занятия в организациях среднего образования независимо от форм собственности и ведомственной подчиненности - 25 мая 2018 года;</a:t>
            </a:r>
          </a:p>
          <a:p>
            <a:r>
              <a:rPr lang="ru-RU" sz="2000" b="1" dirty="0">
                <a:cs typeface="DaunPenh" pitchFamily="2" charset="0"/>
              </a:rPr>
              <a:t>2</a:t>
            </a:r>
            <a:r>
              <a:rPr lang="ru-RU" sz="2000" b="1" dirty="0">
                <a:solidFill>
                  <a:srgbClr val="FF0000"/>
                </a:solidFill>
                <a:cs typeface="DaunPenh" pitchFamily="2" charset="0"/>
              </a:rPr>
              <a:t>) итоговые выпускные экзамены 9 (10) классов - с 28 мая по 8 июня 2018 года, государственные выпускные экзамены - с 29 мая по 30 июня 2018 года.</a:t>
            </a:r>
          </a:p>
        </p:txBody>
      </p:sp>
    </p:spTree>
    <p:extLst>
      <p:ext uri="{BB962C8B-B14F-4D97-AF65-F5344CB8AC3E}">
        <p14:creationId xmlns:p14="http://schemas.microsoft.com/office/powerpoint/2010/main" val="1322599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7435" y="474345"/>
            <a:ext cx="1046516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Итоговая аттестация для обучающихся 9 (10) классов проводится в следующие сроки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</a:p>
          <a:p>
            <a:endParaRPr lang="ru-RU" dirty="0"/>
          </a:p>
          <a:p>
            <a:pPr marL="342900" indent="-342900">
              <a:buAutoNum type="arabicParenR"/>
            </a:pPr>
            <a:r>
              <a:rPr lang="ru-RU" dirty="0" smtClean="0">
                <a:solidFill>
                  <a:schemeClr val="tx2"/>
                </a:solidFill>
              </a:rPr>
              <a:t>устный </a:t>
            </a:r>
            <a:r>
              <a:rPr lang="ru-RU" dirty="0">
                <a:solidFill>
                  <a:schemeClr val="tx2"/>
                </a:solidFill>
              </a:rPr>
              <a:t>экзамен по предмету по выбору (физика, химия, биология, география, геометрия, история Казахстана, всемирная история, литература, иностранный язык (английский, французский, немецкий), информатика) - 28 мая 2018 года</a:t>
            </a:r>
            <a:r>
              <a:rPr lang="ru-RU" dirty="0" smtClean="0">
                <a:solidFill>
                  <a:schemeClr val="tx2"/>
                </a:solidFill>
              </a:rPr>
              <a:t>;</a:t>
            </a:r>
          </a:p>
          <a:p>
            <a:pPr marL="342900" indent="-342900">
              <a:buAutoNum type="arabicParenR"/>
            </a:pPr>
            <a:endParaRPr lang="ru-RU" dirty="0"/>
          </a:p>
          <a:p>
            <a:r>
              <a:rPr lang="ru-RU" dirty="0">
                <a:solidFill>
                  <a:srgbClr val="FF0000"/>
                </a:solidFill>
              </a:rPr>
              <a:t>2</a:t>
            </a:r>
            <a:r>
              <a:rPr lang="ru-RU" dirty="0" smtClean="0">
                <a:solidFill>
                  <a:srgbClr val="FF0000"/>
                </a:solidFill>
              </a:rPr>
              <a:t>)   </a:t>
            </a:r>
            <a:r>
              <a:rPr lang="ru-RU" dirty="0">
                <a:solidFill>
                  <a:srgbClr val="FF0000"/>
                </a:solidFill>
              </a:rPr>
              <a:t>устный экзамен по казахскому языку в школах с русским, узбекским, уйгурским и таджикским языками обучения и устный экзамен по русскому языку в школах с казахским языком обучения - 31 мая 2018 года</a:t>
            </a:r>
            <a:r>
              <a:rPr lang="ru-RU" dirty="0" smtClean="0">
                <a:solidFill>
                  <a:srgbClr val="FF0000"/>
                </a:solidFill>
              </a:rPr>
              <a:t>;</a:t>
            </a:r>
          </a:p>
          <a:p>
            <a:endParaRPr lang="ru-RU" dirty="0"/>
          </a:p>
          <a:p>
            <a:r>
              <a:rPr lang="ru-RU" dirty="0">
                <a:solidFill>
                  <a:schemeClr val="tx2"/>
                </a:solidFill>
              </a:rPr>
              <a:t>3) </a:t>
            </a:r>
            <a:r>
              <a:rPr lang="ru-RU" dirty="0" smtClean="0">
                <a:solidFill>
                  <a:schemeClr val="tx2"/>
                </a:solidFill>
              </a:rPr>
              <a:t>  письменный </a:t>
            </a:r>
            <a:r>
              <a:rPr lang="ru-RU" dirty="0">
                <a:solidFill>
                  <a:schemeClr val="tx2"/>
                </a:solidFill>
              </a:rPr>
              <a:t>экзамен по родному языку и литературе (по языку обучения) </a:t>
            </a:r>
            <a:r>
              <a:rPr lang="ru-RU" dirty="0" smtClean="0">
                <a:solidFill>
                  <a:schemeClr val="tx2"/>
                </a:solidFill>
              </a:rPr>
              <a:t>(</a:t>
            </a:r>
            <a:r>
              <a:rPr lang="ru-RU" dirty="0">
                <a:solidFill>
                  <a:schemeClr val="tx2"/>
                </a:solidFill>
              </a:rPr>
              <a:t>сочинение - для обучающихся школ с углубленным изучением предметов гуманитарного цикла, диктант - для остальных) - 5 июня 2018 года</a:t>
            </a:r>
            <a:r>
              <a:rPr lang="ru-RU" dirty="0" smtClean="0">
                <a:solidFill>
                  <a:schemeClr val="tx2"/>
                </a:solidFill>
              </a:rPr>
              <a:t>;</a:t>
            </a:r>
          </a:p>
          <a:p>
            <a:endParaRPr lang="ru-RU" dirty="0"/>
          </a:p>
          <a:p>
            <a:r>
              <a:rPr lang="ru-RU" dirty="0"/>
              <a:t>4</a:t>
            </a:r>
            <a:r>
              <a:rPr lang="ru-RU" dirty="0">
                <a:solidFill>
                  <a:srgbClr val="FF0000"/>
                </a:solidFill>
              </a:rPr>
              <a:t>) </a:t>
            </a:r>
            <a:r>
              <a:rPr lang="ru-RU" dirty="0" smtClean="0">
                <a:solidFill>
                  <a:srgbClr val="FF0000"/>
                </a:solidFill>
              </a:rPr>
              <a:t>письменный </a:t>
            </a:r>
            <a:r>
              <a:rPr lang="ru-RU" dirty="0">
                <a:solidFill>
                  <a:srgbClr val="FF0000"/>
                </a:solidFill>
              </a:rPr>
              <a:t>экзамен по математике - 8 июня 2018 года.</a:t>
            </a:r>
          </a:p>
        </p:txBody>
      </p:sp>
    </p:spTree>
    <p:extLst>
      <p:ext uri="{BB962C8B-B14F-4D97-AF65-F5344CB8AC3E}">
        <p14:creationId xmlns:p14="http://schemas.microsoft.com/office/powerpoint/2010/main" val="614221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5414" y="474345"/>
            <a:ext cx="111372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Итоговая аттестация для обучающихся 11 (12) классов проводится в следующие сроки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</a:p>
          <a:p>
            <a:endParaRPr lang="ru-RU" b="1" dirty="0"/>
          </a:p>
          <a:p>
            <a:pPr marL="342900" indent="-342900">
              <a:buAutoNum type="arabicParenR"/>
            </a:pPr>
            <a:r>
              <a:rPr lang="ru-RU" dirty="0" smtClean="0">
                <a:solidFill>
                  <a:schemeClr val="tx2"/>
                </a:solidFill>
              </a:rPr>
              <a:t>письменный </a:t>
            </a:r>
            <a:r>
              <a:rPr lang="ru-RU" dirty="0">
                <a:solidFill>
                  <a:schemeClr val="tx2"/>
                </a:solidFill>
              </a:rPr>
              <a:t>экзамен по родному языку и литературе (язык обучения) - 29 мая 2018 года</a:t>
            </a:r>
            <a:r>
              <a:rPr lang="ru-RU" dirty="0" smtClean="0">
                <a:solidFill>
                  <a:schemeClr val="tx2"/>
                </a:solidFill>
              </a:rPr>
              <a:t>;</a:t>
            </a:r>
          </a:p>
          <a:p>
            <a:pPr marL="342900" indent="-342900">
              <a:buAutoNum type="arabicParenR"/>
            </a:pPr>
            <a:endParaRPr lang="ru-RU" dirty="0"/>
          </a:p>
          <a:p>
            <a:r>
              <a:rPr lang="ru-RU" dirty="0">
                <a:solidFill>
                  <a:srgbClr val="FF0000"/>
                </a:solidFill>
              </a:rPr>
              <a:t>2) тестирование по предмету по выбору (физика, химия, биология, география, геометрия, всемирная история, литература, иностранный язык (английский, французский, немецкий), информатика) - 2 июня 2018 года</a:t>
            </a:r>
            <a:r>
              <a:rPr lang="ru-RU" dirty="0" smtClean="0">
                <a:solidFill>
                  <a:srgbClr val="FF0000"/>
                </a:solidFill>
              </a:rPr>
              <a:t>;</a:t>
            </a:r>
          </a:p>
          <a:p>
            <a:endParaRPr lang="ru-RU" dirty="0"/>
          </a:p>
          <a:p>
            <a:r>
              <a:rPr lang="ru-RU" dirty="0">
                <a:solidFill>
                  <a:schemeClr val="tx2"/>
                </a:solidFill>
              </a:rPr>
              <a:t>3) тестирование по казахскому языку в школах с русским, узбекским, уйгурским и таджикским языками обучения и тестирование по русскому языку в школах с казахским языком обучения - 2 июня 2018 года</a:t>
            </a:r>
            <a:r>
              <a:rPr lang="ru-RU" dirty="0" smtClean="0">
                <a:solidFill>
                  <a:schemeClr val="tx2"/>
                </a:solidFill>
              </a:rPr>
              <a:t>;</a:t>
            </a:r>
          </a:p>
          <a:p>
            <a:endParaRPr lang="ru-RU" dirty="0"/>
          </a:p>
          <a:p>
            <a:r>
              <a:rPr lang="ru-RU" dirty="0">
                <a:solidFill>
                  <a:srgbClr val="FF0000"/>
                </a:solidFill>
              </a:rPr>
              <a:t>4) письменный экзамен по алгебре и началам анализа - 6 июня 2018 года</a:t>
            </a:r>
            <a:r>
              <a:rPr lang="ru-RU" dirty="0" smtClean="0">
                <a:solidFill>
                  <a:srgbClr val="FF0000"/>
                </a:solidFill>
              </a:rPr>
              <a:t>;</a:t>
            </a:r>
          </a:p>
          <a:p>
            <a:endParaRPr lang="ru-RU" dirty="0"/>
          </a:p>
          <a:p>
            <a:r>
              <a:rPr lang="ru-RU" dirty="0">
                <a:solidFill>
                  <a:schemeClr val="tx2"/>
                </a:solidFill>
              </a:rPr>
              <a:t>5) устный экзамен по истории Казахстана - 9 июня 2018 года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b="1" dirty="0">
                <a:solidFill>
                  <a:srgbClr val="FF0000"/>
                </a:solidFill>
              </a:rPr>
              <a:t>Повторная итоговая аттестация обучающихся проводится с 12 по 30 июня 2018 года.</a:t>
            </a:r>
          </a:p>
        </p:txBody>
      </p:sp>
    </p:spTree>
    <p:extLst>
      <p:ext uri="{BB962C8B-B14F-4D97-AF65-F5344CB8AC3E}">
        <p14:creationId xmlns:p14="http://schemas.microsoft.com/office/powerpoint/2010/main" val="1628396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9" y="892974"/>
            <a:ext cx="12192529" cy="59622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908721"/>
            <a:ext cx="10972800" cy="508917"/>
          </a:xfrm>
        </p:spPr>
        <p:txBody>
          <a:bodyPr>
            <a:noAutofit/>
          </a:bodyPr>
          <a:lstStyle/>
          <a:p>
            <a:r>
              <a:rPr lang="ru-R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вступительных экзаменов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31371" y="1433384"/>
            <a:ext cx="10972800" cy="5328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lvl="0" algn="just">
              <a:spcBef>
                <a:spcPct val="0"/>
              </a:spcBef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  <a:t>1. Математическая грамотность 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– 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20 </a:t>
            </a:r>
            <a:r>
              <a:rPr lang="ru-RU" sz="4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заданий закрытой формы с 1 правильным ответом из 5 предложенных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(функциональная грамотность, логика, задания на количественное сравнение)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;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2. Грамотность чтения </a:t>
            </a:r>
            <a:r>
              <a:rPr lang="ru-RU" sz="4400" b="1" dirty="0">
                <a:latin typeface="Times New Roman" pitchFamily="18" charset="0"/>
                <a:ea typeface="+mj-ea"/>
                <a:cs typeface="Times New Roman" pitchFamily="18" charset="0"/>
              </a:rPr>
              <a:t>– </a:t>
            </a:r>
            <a:r>
              <a:rPr lang="ru-RU" sz="4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4 текста </a:t>
            </a:r>
            <a:r>
              <a:rPr lang="ru-RU" sz="4400" b="1" dirty="0">
                <a:latin typeface="Times New Roman" pitchFamily="18" charset="0"/>
                <a:ea typeface="+mj-ea"/>
                <a:cs typeface="Times New Roman" pitchFamily="18" charset="0"/>
              </a:rPr>
              <a:t>по несколько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заданий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закрытой формы с 1 правильным ответом из 5 предложенных </a:t>
            </a:r>
            <a:r>
              <a:rPr lang="ru-RU" sz="4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к ним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чтение, понимание текста, рефлексия на содержание текста, умение анализировать, сопоставлять и т.д.)</a:t>
            </a:r>
            <a:r>
              <a:rPr lang="ru-RU" sz="4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;</a:t>
            </a:r>
            <a:endParaRPr lang="en-US" sz="44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44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3.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История Казахстана </a:t>
            </a:r>
            <a:r>
              <a:rPr lang="ru-RU" sz="4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– 20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заданий закрытой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формы с 1 правильным ответом из 5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предложенных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(предметные знания)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44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44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4. 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Предмет по выбору 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– 30 вопросов,</a:t>
            </a:r>
            <a:r>
              <a:rPr kumimoji="0" lang="ru-RU" sz="4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из них: 20 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заданий </a:t>
            </a:r>
            <a:r>
              <a:rPr kumimoji="0" lang="ru-RU" sz="4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закрытой формы с 1 правильным ответом из 5 предложенных, 10 заданий закрытой формы с несколькими правильными ответами</a:t>
            </a:r>
            <a:r>
              <a:rPr lang="ru-RU" sz="4400" b="1" dirty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ru-RU" sz="44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algn="just">
              <a:spcBef>
                <a:spcPct val="0"/>
              </a:spcBef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 по выбору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– 30 вопросов, из них: 20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заданий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закрытой формы с 1 правильным ответом из 5 предложенных, 10 заданий закрытой формы с несколькими правильными ответами.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40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36" y="961588"/>
            <a:ext cx="12190265" cy="58004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416474"/>
            <a:ext cx="10972800" cy="672356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по специальностям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560444"/>
              </p:ext>
            </p:extLst>
          </p:nvPr>
        </p:nvGraphicFramePr>
        <p:xfrm>
          <a:off x="331802" y="2542891"/>
          <a:ext cx="11528393" cy="29869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88157">
                  <a:extLst>
                    <a:ext uri="{9D8B030D-6E8A-4147-A177-3AD203B41FA5}">
                      <a16:colId xmlns="" xmlns:a16="http://schemas.microsoft.com/office/drawing/2014/main" val="516496058"/>
                    </a:ext>
                  </a:extLst>
                </a:gridCol>
                <a:gridCol w="5062248">
                  <a:extLst>
                    <a:ext uri="{9D8B030D-6E8A-4147-A177-3AD203B41FA5}">
                      <a16:colId xmlns="" xmlns:a16="http://schemas.microsoft.com/office/drawing/2014/main" val="1764138059"/>
                    </a:ext>
                  </a:extLst>
                </a:gridCol>
                <a:gridCol w="2566619">
                  <a:extLst>
                    <a:ext uri="{9D8B030D-6E8A-4147-A177-3AD203B41FA5}">
                      <a16:colId xmlns="" xmlns:a16="http://schemas.microsoft.com/office/drawing/2014/main" val="948493776"/>
                    </a:ext>
                  </a:extLst>
                </a:gridCol>
                <a:gridCol w="2311369">
                  <a:extLst>
                    <a:ext uri="{9D8B030D-6E8A-4147-A177-3AD203B41FA5}">
                      <a16:colId xmlns="" xmlns:a16="http://schemas.microsoft.com/office/drawing/2014/main" val="1413126937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специальности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профильный предмет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профильный предмет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2667451958"/>
                  </a:ext>
                </a:extLst>
              </a:tr>
              <a:tr h="453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5B071400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Авиационная техника и технологии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95795930"/>
                  </a:ext>
                </a:extLst>
              </a:tr>
              <a:tr h="453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5B020700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Переводческое дело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 обучения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3028319138"/>
                  </a:ext>
                </a:extLst>
              </a:tr>
              <a:tr h="453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5B130100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медицина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301550697"/>
                  </a:ext>
                </a:extLst>
              </a:tr>
              <a:tr h="453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5B050600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839253641"/>
                  </a:ext>
                </a:extLst>
              </a:tr>
              <a:tr h="453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5B020200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Международные отношения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248734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93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85460" y="285270"/>
            <a:ext cx="5762847" cy="76735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ЦЕЛЬ:</a:t>
            </a:r>
            <a:endParaRPr lang="ru-RU" sz="2800" b="1" dirty="0">
              <a:solidFill>
                <a:srgbClr val="4F81BD">
                  <a:lumMod val="50000"/>
                </a:srgb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09599" y="1389940"/>
            <a:ext cx="5068187" cy="619614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</a:rPr>
              <a:t>Цель </a:t>
            </a:r>
            <a:r>
              <a:rPr lang="ru-RU" i="1" dirty="0">
                <a:solidFill>
                  <a:schemeClr val="bg1"/>
                </a:solidFill>
              </a:rPr>
              <a:t>родительского собрания</a:t>
            </a:r>
            <a:r>
              <a:rPr lang="ru-RU" dirty="0">
                <a:solidFill>
                  <a:schemeClr val="bg1"/>
                </a:solidFill>
              </a:rPr>
              <a:t>:</a:t>
            </a:r>
            <a:endParaRPr lang="ru-RU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612992" y="2483211"/>
            <a:ext cx="5054161" cy="2205732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ru-RU" sz="1800" dirty="0" smtClean="0"/>
              <a:t>информирование </a:t>
            </a:r>
            <a:r>
              <a:rPr lang="ru-RU" sz="1800" dirty="0"/>
              <a:t>родителей о направлениях государственной образовательной политики, достижениях системы среднего образования и интеграция усилий педагогов и родителей в управлении школой.</a:t>
            </a:r>
          </a:p>
          <a:p>
            <a:pPr marL="0" indent="0">
              <a:spcBef>
                <a:spcPts val="0"/>
              </a:spcBef>
            </a:pPr>
            <a:endParaRPr lang="ru-RU" sz="1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6453963" y="1301425"/>
            <a:ext cx="5128437" cy="692835"/>
          </a:xfrm>
          <a:solidFill>
            <a:schemeClr val="accent1"/>
          </a:solidFill>
        </p:spPr>
        <p:txBody>
          <a:bodyPr>
            <a:normAutofit fontScale="40000" lnSpcReduction="20000"/>
          </a:bodyPr>
          <a:lstStyle/>
          <a:p>
            <a:endParaRPr lang="ru-RU" sz="1800" i="1" dirty="0" smtClean="0"/>
          </a:p>
          <a:p>
            <a:r>
              <a:rPr lang="ru-RU" sz="5000" i="1" dirty="0" smtClean="0">
                <a:solidFill>
                  <a:schemeClr val="bg1"/>
                </a:solidFill>
              </a:rPr>
              <a:t>Родительское </a:t>
            </a:r>
            <a:r>
              <a:rPr lang="ru-RU" sz="5000" i="1" dirty="0">
                <a:solidFill>
                  <a:schemeClr val="bg1"/>
                </a:solidFill>
              </a:rPr>
              <a:t>собрание </a:t>
            </a:r>
            <a:r>
              <a:rPr lang="ru-RU" sz="5000" i="1" dirty="0" smtClean="0">
                <a:solidFill>
                  <a:schemeClr val="bg1"/>
                </a:solidFill>
              </a:rPr>
              <a:t>посвящается:</a:t>
            </a:r>
            <a:endParaRPr lang="ru-RU" sz="5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ru-RU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6443330" y="2419413"/>
            <a:ext cx="5139075" cy="3673028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ru-RU" sz="1800" dirty="0"/>
              <a:t>Международному дню семьи (15 мая). Этот праздник напоминает о том, как важна в современном мире каждая «ячейка общества». </a:t>
            </a:r>
          </a:p>
          <a:p>
            <a:r>
              <a:rPr lang="ru-RU" sz="1800" dirty="0"/>
              <a:t>Семья как основной элемент общества остается фактором стабильности и развития. Благодаря семье крепнет и развивается государство, растёт благосостояние народа. Благополучие семьи — мерило развития и прогресса страны.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105012" y="6386549"/>
            <a:ext cx="2844800" cy="365125"/>
          </a:xfrm>
        </p:spPr>
        <p:txBody>
          <a:bodyPr/>
          <a:lstStyle/>
          <a:p>
            <a:fld id="{290F8FE1-D312-4C01-8616-14340EB4CBE8}" type="slidenum">
              <a:rPr lang="ru-RU" sz="1800" smtClean="0"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rPr>
              <a:pPr/>
              <a:t>2</a:t>
            </a:fld>
            <a:endParaRPr lang="ru-RU" sz="1800" dirty="0">
              <a:solidFill>
                <a:prstClr val="black">
                  <a:tint val="75000"/>
                </a:prst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3" descr="E:\copy\СТЭЛЛА\НУЖНОЕ\ЛОГО-МОН (последний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263" y="57173"/>
            <a:ext cx="1332766" cy="133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2445487" y="2087512"/>
            <a:ext cx="1148317" cy="30834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8626547" y="2053839"/>
            <a:ext cx="1148317" cy="30834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Stella.Ibraeva\Desktop\1ea73f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605" y="4720840"/>
            <a:ext cx="3808321" cy="203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85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04664"/>
            <a:ext cx="10972800" cy="1012974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/>
            </a:r>
            <a:br>
              <a:rPr lang="ru-RU" sz="2200" dirty="0"/>
            </a:br>
            <a:r>
              <a:rPr lang="kk-KZ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kk-KZ" sz="2200" b="1" dirty="0"/>
              <a:t>№ 75 мектеп-гимназия оқушыларының үлгерімі бойынша  есеп, 2017-2018 оқу жылы ІІІ тоқсан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sz="2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9320740"/>
              </p:ext>
            </p:extLst>
          </p:nvPr>
        </p:nvGraphicFramePr>
        <p:xfrm>
          <a:off x="1472609" y="1628793"/>
          <a:ext cx="9246783" cy="3888438"/>
        </p:xfrm>
        <a:graphic>
          <a:graphicData uri="http://schemas.openxmlformats.org/drawingml/2006/table">
            <a:tbl>
              <a:tblPr firstRow="1" firstCol="1" bandRow="1"/>
              <a:tblGrid>
                <a:gridCol w="1085251"/>
                <a:gridCol w="990480"/>
                <a:gridCol w="1336016"/>
                <a:gridCol w="1065961"/>
                <a:gridCol w="1124669"/>
                <a:gridCol w="1044156"/>
                <a:gridCol w="125307"/>
                <a:gridCol w="686879"/>
                <a:gridCol w="831969"/>
                <a:gridCol w="956095"/>
              </a:tblGrid>
              <a:tr h="1944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Сыныптар/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классы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Оқушы саны Кол/во учащихся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Оқыту тілі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Язык  обучения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Үздіктер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Отличники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Екпінділер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Хорошисты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Үлгермеу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шілер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Неуспева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ющие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Аттестатталмаған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Неаттестованные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Сапа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качеств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Үлгерім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успеваем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 «А»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Қазақ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 «Б»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Орыс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н/а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 «В»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Орыс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 «Г»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Орыс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 «Д»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Орыс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 «Е»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Орыс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9-ые: 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9216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8058268" y="2303172"/>
            <a:ext cx="1545897" cy="1384995"/>
          </a:xfrm>
          <a:prstGeom prst="rect">
            <a:avLst/>
          </a:prstGeom>
          <a:solidFill>
            <a:srgbClr val="FEE8FB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/>
              <a:t>3</a:t>
            </a:r>
            <a:r>
              <a:rPr lang="ru-RU" sz="1400" dirty="0"/>
              <a:t>. </a:t>
            </a:r>
            <a:r>
              <a:rPr lang="kk-KZ" sz="1400" dirty="0"/>
              <a:t>Итоговая аттестация обучающихся </a:t>
            </a:r>
            <a:r>
              <a:rPr lang="kk-KZ" sz="1400" dirty="0" smtClean="0"/>
              <a:t> 4, 9, 11 </a:t>
            </a:r>
            <a:r>
              <a:rPr lang="kk-KZ" sz="1400" dirty="0"/>
              <a:t>классов и итоги учебного года. </a:t>
            </a:r>
            <a:endParaRPr lang="ru-RU" sz="1400" dirty="0"/>
          </a:p>
        </p:txBody>
      </p:sp>
      <p:pic>
        <p:nvPicPr>
          <p:cNvPr id="35" name="Picture 3" descr="C:\Users\Stella.Ibraeva\Desktop\fol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852" y="100104"/>
            <a:ext cx="1690148" cy="164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621724" y="6474576"/>
            <a:ext cx="1450404" cy="229475"/>
          </a:xfrm>
        </p:spPr>
        <p:txBody>
          <a:bodyPr/>
          <a:lstStyle/>
          <a:p>
            <a:fld id="{290F8FE1-D312-4C01-8616-14340EB4CBE8}" type="slidenum">
              <a:rPr lang="ru-RU" sz="1100" smtClean="0"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rPr>
              <a:pPr/>
              <a:t>3</a:t>
            </a:fld>
            <a:endParaRPr lang="ru-RU" sz="1100">
              <a:solidFill>
                <a:prstClr val="black">
                  <a:tint val="7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283976" y="243337"/>
            <a:ext cx="8123275" cy="76735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ПОВЕСТКА ДНЯ:</a:t>
            </a:r>
            <a:endParaRPr lang="ru-RU" sz="2800" b="1" dirty="0">
              <a:solidFill>
                <a:srgbClr val="4F81BD">
                  <a:lumMod val="50000"/>
                </a:srgb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" name="Picture 3" descr="E:\copy\СТЭЛЛА\НУЖНОЕ\ЛОГО-МОН (последний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01" y="111592"/>
            <a:ext cx="1332766" cy="133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211846" y="2319901"/>
            <a:ext cx="1632003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/>
              <a:t>1</a:t>
            </a:r>
            <a:r>
              <a:rPr lang="ru-RU" sz="1400" dirty="0"/>
              <a:t>. «Успехи года»: достижения школы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211846" y="3625563"/>
            <a:ext cx="1639801" cy="2677656"/>
          </a:xfrm>
          <a:prstGeom prst="rect">
            <a:avLst/>
          </a:prstGeom>
          <a:solidFill>
            <a:srgbClr val="FEE8FB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/>
              <a:t>2</a:t>
            </a:r>
            <a:r>
              <a:rPr lang="ru-RU" sz="1400" dirty="0"/>
              <a:t>. Деятельность школы в рамках реализации Подпрограммы «</a:t>
            </a:r>
            <a:r>
              <a:rPr lang="ru-RU" sz="1400" dirty="0" err="1"/>
              <a:t>Тәрбие</a:t>
            </a:r>
            <a:r>
              <a:rPr lang="ru-RU" sz="1400" dirty="0"/>
              <a:t> </a:t>
            </a:r>
            <a:r>
              <a:rPr lang="ru-RU" sz="1400" dirty="0" err="1"/>
              <a:t>және</a:t>
            </a:r>
            <a:r>
              <a:rPr lang="ru-RU" sz="1400" dirty="0"/>
              <a:t> </a:t>
            </a:r>
            <a:r>
              <a:rPr lang="ru-RU" sz="1400" dirty="0" err="1"/>
              <a:t>білім</a:t>
            </a:r>
            <a:r>
              <a:rPr lang="ru-RU" sz="1400" dirty="0"/>
              <a:t>» Программы модернизации общественного сознания «</a:t>
            </a:r>
            <a:r>
              <a:rPr lang="ru-RU" sz="1400" dirty="0" err="1"/>
              <a:t>Рухани</a:t>
            </a:r>
            <a:r>
              <a:rPr lang="ru-RU" sz="1400" dirty="0"/>
              <a:t> </a:t>
            </a:r>
            <a:r>
              <a:rPr lang="kk-KZ" sz="1400" dirty="0"/>
              <a:t>жаңғыру» </a:t>
            </a:r>
            <a:r>
              <a:rPr lang="ru-RU" sz="1400" dirty="0"/>
              <a:t>в 2017-2018 учебном году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>
            <a:off x="5973280" y="1444358"/>
            <a:ext cx="22078" cy="518207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848707" y="1276569"/>
            <a:ext cx="3477341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Предлагаемая  школьная повестка 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88094" y="1276569"/>
            <a:ext cx="343183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Общая повестка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081258" y="3828420"/>
            <a:ext cx="1522907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kk-KZ" sz="1400" dirty="0" smtClean="0"/>
              <a:t>4</a:t>
            </a:r>
            <a:r>
              <a:rPr lang="kk-KZ" sz="1400" dirty="0"/>
              <a:t>. Ц</a:t>
            </a:r>
            <a:r>
              <a:rPr lang="ru-RU" sz="1400" dirty="0" err="1"/>
              <a:t>ифровизация</a:t>
            </a:r>
            <a:r>
              <a:rPr lang="ru-RU" sz="1400" dirty="0"/>
              <a:t> учебного процесса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10086955" y="2235677"/>
            <a:ext cx="1522907" cy="1815882"/>
          </a:xfrm>
          <a:prstGeom prst="rect">
            <a:avLst/>
          </a:prstGeom>
          <a:solidFill>
            <a:srgbClr val="FEE8FB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/>
              <a:t>5</a:t>
            </a:r>
            <a:r>
              <a:rPr lang="ru-RU" sz="1400" dirty="0"/>
              <a:t>. Деятельность школы-гимназии №75 по взаимодействию с родительской общественностью в 2017-2018 учебном году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6893257" y="3369245"/>
            <a:ext cx="7797" cy="1950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10908642" y="2040601"/>
            <a:ext cx="7797" cy="1950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8823419" y="2045372"/>
            <a:ext cx="7797" cy="1950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447130" y="1868608"/>
            <a:ext cx="5044447" cy="230832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/>
              <a:t>1) «Успехи года»: достижения системы образования республики, региона, школы;</a:t>
            </a:r>
          </a:p>
          <a:p>
            <a:r>
              <a:rPr lang="ru-RU" sz="1600" dirty="0"/>
              <a:t>2) реализация программы «</a:t>
            </a:r>
            <a:r>
              <a:rPr lang="ru-RU" sz="1600" dirty="0" err="1"/>
              <a:t>Рухани</a:t>
            </a:r>
            <a:r>
              <a:rPr lang="ru-RU" sz="1600" dirty="0"/>
              <a:t> </a:t>
            </a:r>
            <a:r>
              <a:rPr lang="kk-KZ" sz="1600" dirty="0"/>
              <a:t>жаңғыру» как основы воспитания школьников;</a:t>
            </a:r>
            <a:endParaRPr lang="ru-RU" sz="1600" dirty="0"/>
          </a:p>
          <a:p>
            <a:r>
              <a:rPr lang="kk-KZ" sz="1600" dirty="0"/>
              <a:t>3) итоговая аттестация обучающихся 11 классов и итоги учебного года; </a:t>
            </a:r>
            <a:endParaRPr lang="ru-RU" sz="1600" dirty="0"/>
          </a:p>
          <a:p>
            <a:r>
              <a:rPr lang="ru-RU" sz="1600" dirty="0"/>
              <a:t>4) </a:t>
            </a:r>
            <a:r>
              <a:rPr lang="ru-RU" sz="1600" dirty="0" err="1"/>
              <a:t>цифровизация</a:t>
            </a:r>
            <a:r>
              <a:rPr lang="ru-RU" sz="1600" dirty="0"/>
              <a:t> учебного процесса;</a:t>
            </a:r>
          </a:p>
          <a:p>
            <a:r>
              <a:rPr lang="ru-RU" sz="1600" dirty="0"/>
              <a:t>5) деятельность попечительских советов школ и усиление взаимодействия семьи и школы.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0086955" y="4531345"/>
            <a:ext cx="1545897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/>
              <a:t>6. Проект рекомендаций. Обсуждение.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10832814" y="4159822"/>
            <a:ext cx="7797" cy="1950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8843020" y="3625563"/>
            <a:ext cx="7797" cy="1950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7053454" y="2032664"/>
            <a:ext cx="7797" cy="1950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316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Качество знаний класса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Этот слайд заполняется каждым классным руководителем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6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1578810"/>
              </p:ext>
            </p:extLst>
          </p:nvPr>
        </p:nvGraphicFramePr>
        <p:xfrm>
          <a:off x="239350" y="1628801"/>
          <a:ext cx="11809311" cy="39885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0997"/>
                <a:gridCol w="1347000"/>
                <a:gridCol w="1450236"/>
                <a:gridCol w="1451057"/>
                <a:gridCol w="1451057"/>
                <a:gridCol w="1243765"/>
                <a:gridCol w="1191733"/>
                <a:gridCol w="1191733"/>
                <a:gridCol w="1191733"/>
              </a:tblGrid>
              <a:tr h="864095">
                <a:tc rowSpan="2"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Учебный</a:t>
                      </a:r>
                      <a:r>
                        <a:rPr lang="ru-RU" sz="2400" baseline="0" dirty="0" smtClean="0">
                          <a:effectLst/>
                        </a:rPr>
                        <a:t> год</a:t>
                      </a:r>
                      <a:endParaRPr lang="ru-RU" sz="2400" b="1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21" marR="42821" marT="0" marB="0"/>
                </a:tc>
                <a:tc gridSpan="2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городской</a:t>
                      </a:r>
                      <a:endParaRPr lang="ru-RU" sz="2400" b="1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21" marR="428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республиканский</a:t>
                      </a:r>
                      <a:endParaRPr lang="ru-RU" sz="2400" b="1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21" marR="428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международные</a:t>
                      </a:r>
                      <a:endParaRPr lang="ru-RU" sz="2400" b="1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21" marR="428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Интернет </a:t>
                      </a:r>
                      <a:endParaRPr lang="ru-RU" sz="2400" b="1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21" marR="428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86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всего</a:t>
                      </a:r>
                      <a:endParaRPr lang="ru-RU" sz="2400" b="1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21" marR="4282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призовые</a:t>
                      </a:r>
                      <a:endParaRPr lang="ru-RU" sz="2400" b="1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21" marR="4282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всего</a:t>
                      </a:r>
                      <a:endParaRPr lang="ru-RU" sz="2400" b="1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21" marR="4282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призовые</a:t>
                      </a:r>
                      <a:endParaRPr lang="ru-RU" sz="2400" b="1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21" marR="428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всего</a:t>
                      </a:r>
                      <a:endParaRPr lang="ru-RU" sz="2400" b="1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21" marR="4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призовые</a:t>
                      </a:r>
                      <a:endParaRPr lang="ru-RU" sz="2400" b="1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21" marR="42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всего</a:t>
                      </a:r>
                      <a:endParaRPr lang="ru-RU" sz="2400" b="1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21" marR="428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призеры</a:t>
                      </a:r>
                      <a:endParaRPr lang="ru-RU" sz="2400" b="1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21" marR="42821" marT="0" marB="0"/>
                </a:tc>
              </a:tr>
              <a:tr h="1498685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tt-RU" sz="2400" dirty="0">
                          <a:effectLst/>
                        </a:rPr>
                        <a:t>2017-2018</a:t>
                      </a:r>
                      <a:endParaRPr lang="ru-RU" sz="2400" b="1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21" marR="4282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tt-RU" sz="2400" dirty="0">
                          <a:effectLst/>
                        </a:rPr>
                        <a:t>115</a:t>
                      </a:r>
                      <a:endParaRPr lang="ru-RU" sz="2400" b="1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21" marR="4282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tt-RU" sz="2400" dirty="0">
                          <a:effectLst/>
                        </a:rPr>
                        <a:t>26</a:t>
                      </a:r>
                      <a:endParaRPr lang="ru-RU" sz="2400" b="1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21" marR="4282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tt-RU" sz="2400" dirty="0">
                          <a:effectLst/>
                        </a:rPr>
                        <a:t>3</a:t>
                      </a:r>
                      <a:endParaRPr lang="ru-RU" sz="2400" b="1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21" marR="4282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tt-RU" sz="2400" dirty="0">
                          <a:effectLst/>
                        </a:rPr>
                        <a:t>1</a:t>
                      </a:r>
                      <a:endParaRPr lang="ru-RU" sz="2400" b="1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21" marR="4282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</a:t>
                      </a:r>
                      <a:endParaRPr lang="ru-RU" sz="2400" b="1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21" marR="4282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</a:t>
                      </a:r>
                      <a:endParaRPr lang="ru-RU" sz="2400" b="1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21" marR="4282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59</a:t>
                      </a:r>
                      <a:endParaRPr lang="ru-RU" sz="2400" b="1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21" marR="4282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37</a:t>
                      </a:r>
                      <a:endParaRPr lang="ru-RU" sz="2400" b="1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21" marR="42821" marT="0" marB="0"/>
                </a:tc>
              </a:tr>
              <a:tr h="127086">
                <a:tc>
                  <a:txBody>
                    <a:bodyPr/>
                    <a:lstStyle/>
                    <a:p>
                      <a:pPr algn="l"/>
                      <a:endParaRPr lang="ru-RU" sz="500">
                        <a:effectLst/>
                        <a:latin typeface="Calibri"/>
                      </a:endParaRPr>
                    </a:p>
                  </a:txBody>
                  <a:tcPr marL="42821" marR="42821" marT="0" marB="0"/>
                </a:tc>
                <a:tc>
                  <a:txBody>
                    <a:bodyPr/>
                    <a:lstStyle/>
                    <a:p>
                      <a:pPr algn="l"/>
                      <a:endParaRPr lang="ru-RU" sz="500">
                        <a:effectLst/>
                        <a:latin typeface="Calibri"/>
                      </a:endParaRPr>
                    </a:p>
                  </a:txBody>
                  <a:tcPr marL="42821" marR="42821" marT="0" marB="0"/>
                </a:tc>
                <a:tc>
                  <a:txBody>
                    <a:bodyPr/>
                    <a:lstStyle/>
                    <a:p>
                      <a:pPr algn="l"/>
                      <a:endParaRPr lang="ru-RU" sz="500">
                        <a:effectLst/>
                        <a:latin typeface="Calibri"/>
                      </a:endParaRPr>
                    </a:p>
                  </a:txBody>
                  <a:tcPr marL="42821" marR="42821" marT="0" marB="0"/>
                </a:tc>
                <a:tc>
                  <a:txBody>
                    <a:bodyPr/>
                    <a:lstStyle/>
                    <a:p>
                      <a:pPr algn="l"/>
                      <a:endParaRPr lang="ru-RU" sz="500">
                        <a:effectLst/>
                        <a:latin typeface="Calibri"/>
                      </a:endParaRPr>
                    </a:p>
                  </a:txBody>
                  <a:tcPr marL="42821" marR="42821" marT="0" marB="0"/>
                </a:tc>
                <a:tc>
                  <a:txBody>
                    <a:bodyPr/>
                    <a:lstStyle/>
                    <a:p>
                      <a:pPr algn="l"/>
                      <a:endParaRPr lang="ru-RU" sz="500">
                        <a:effectLst/>
                        <a:latin typeface="Calibri"/>
                      </a:endParaRPr>
                    </a:p>
                  </a:txBody>
                  <a:tcPr marL="42821" marR="42821" marT="0" marB="0"/>
                </a:tc>
                <a:tc gridSpan="2">
                  <a:txBody>
                    <a:bodyPr/>
                    <a:lstStyle/>
                    <a:p>
                      <a:pPr algn="l"/>
                      <a:endParaRPr lang="ru-RU" sz="500">
                        <a:effectLst/>
                        <a:latin typeface="Calibri"/>
                      </a:endParaRPr>
                    </a:p>
                  </a:txBody>
                  <a:tcPr marL="42821" marR="428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821" marR="428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11121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Охват   учащихся   олимпиадным движением   за   2017 -2018    </a:t>
            </a:r>
            <a:r>
              <a:rPr lang="ru-RU" b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уч.год</a:t>
            </a:r>
            <a:endParaRPr lang="ru-RU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3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/>
              </a:rPr>
              <a:t>Результаты  2017-2018 года </a:t>
            </a:r>
            <a:endParaRPr lang="ru-RU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9351" y="1089413"/>
            <a:ext cx="11825373" cy="565321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9999"/>
                </a:solidFill>
                <a:effectLst/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b="1" dirty="0">
                <a:solidFill>
                  <a:srgbClr val="009999"/>
                </a:solidFill>
                <a:effectLst/>
                <a:latin typeface="Times New Roman" pitchFamily="18" charset="0"/>
                <a:cs typeface="Times New Roman" pitchFamily="18" charset="0"/>
              </a:rPr>
              <a:t>место  - 19 учеников</a:t>
            </a:r>
          </a:p>
          <a:p>
            <a:r>
              <a:rPr lang="ru-RU" b="1" dirty="0">
                <a:solidFill>
                  <a:srgbClr val="009999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</a:t>
            </a:r>
            <a:endParaRPr lang="ru-RU" b="1" dirty="0" smtClean="0">
              <a:solidFill>
                <a:srgbClr val="0099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9999"/>
                </a:solidFill>
                <a:effectLst/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ru-RU" b="1" dirty="0">
                <a:solidFill>
                  <a:srgbClr val="009999"/>
                </a:solidFill>
                <a:effectLst/>
                <a:latin typeface="Times New Roman" pitchFamily="18" charset="0"/>
                <a:cs typeface="Times New Roman" pitchFamily="18" charset="0"/>
              </a:rPr>
              <a:t>место  - 12 учеников</a:t>
            </a:r>
          </a:p>
          <a:p>
            <a:r>
              <a:rPr lang="ru-RU" b="1" dirty="0">
                <a:solidFill>
                  <a:srgbClr val="009999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endParaRPr lang="ru-RU" b="1" dirty="0" smtClean="0">
              <a:solidFill>
                <a:srgbClr val="0099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9999"/>
                </a:solidFill>
                <a:effectLst/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b="1" dirty="0">
                <a:solidFill>
                  <a:srgbClr val="009999"/>
                </a:solidFill>
                <a:effectLst/>
                <a:latin typeface="Times New Roman" pitchFamily="18" charset="0"/>
                <a:cs typeface="Times New Roman" pitchFamily="18" charset="0"/>
              </a:rPr>
              <a:t>место – 18 </a:t>
            </a:r>
            <a:r>
              <a:rPr lang="ru-RU" b="1" dirty="0" smtClean="0">
                <a:solidFill>
                  <a:srgbClr val="009999"/>
                </a:solidFill>
                <a:effectLst/>
                <a:latin typeface="Times New Roman" pitchFamily="18" charset="0"/>
                <a:cs typeface="Times New Roman" pitchFamily="18" charset="0"/>
              </a:rPr>
              <a:t>учеников</a:t>
            </a:r>
          </a:p>
          <a:p>
            <a:pPr marL="0" indent="0">
              <a:buNone/>
            </a:pPr>
            <a:endParaRPr lang="ru-RU" b="1" dirty="0">
              <a:solidFill>
                <a:srgbClr val="0099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9999"/>
                </a:solidFill>
                <a:effectLst/>
                <a:latin typeface="Times New Roman" pitchFamily="18" charset="0"/>
                <a:cs typeface="Times New Roman" pitchFamily="18" charset="0"/>
              </a:rPr>
              <a:t>  Грамоты </a:t>
            </a:r>
            <a:r>
              <a:rPr lang="ru-RU" b="1" dirty="0">
                <a:solidFill>
                  <a:srgbClr val="009999"/>
                </a:solidFill>
                <a:effectLst/>
                <a:latin typeface="Times New Roman" pitchFamily="18" charset="0"/>
                <a:cs typeface="Times New Roman" pitchFamily="18" charset="0"/>
              </a:rPr>
              <a:t>-  9 учеников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9999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</a:t>
            </a:r>
            <a:endParaRPr lang="ru-RU" b="1" dirty="0" smtClean="0">
              <a:solidFill>
                <a:srgbClr val="0099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9999"/>
                </a:solidFill>
                <a:effectLst/>
                <a:latin typeface="Times New Roman" pitchFamily="18" charset="0"/>
                <a:cs typeface="Times New Roman" pitchFamily="18" charset="0"/>
              </a:rPr>
              <a:t>   Дипломы  </a:t>
            </a:r>
            <a:r>
              <a:rPr lang="ru-RU" b="1" dirty="0">
                <a:solidFill>
                  <a:srgbClr val="009999"/>
                </a:solidFill>
                <a:effectLst/>
                <a:latin typeface="Times New Roman" pitchFamily="18" charset="0"/>
                <a:cs typeface="Times New Roman" pitchFamily="18" charset="0"/>
              </a:rPr>
              <a:t>- 4 ученика</a:t>
            </a:r>
          </a:p>
          <a:p>
            <a:r>
              <a:rPr lang="ru-RU" b="1" dirty="0" smtClean="0">
                <a:solidFill>
                  <a:srgbClr val="009999"/>
                </a:solidFill>
                <a:effectLst/>
              </a:rPr>
              <a:t>                           </a:t>
            </a:r>
            <a:endParaRPr lang="ru-RU" b="1" dirty="0">
              <a:solidFill>
                <a:srgbClr val="009999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884" y="1390141"/>
            <a:ext cx="2385345" cy="29451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7496">
            <a:off x="8496267" y="1268760"/>
            <a:ext cx="3360373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7117">
            <a:off x="7968352" y="3885987"/>
            <a:ext cx="3578809" cy="26944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48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0153022"/>
              </p:ext>
            </p:extLst>
          </p:nvPr>
        </p:nvGraphicFramePr>
        <p:xfrm>
          <a:off x="623393" y="1556793"/>
          <a:ext cx="11041226" cy="4320479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315219"/>
                <a:gridCol w="2006919"/>
                <a:gridCol w="2051908"/>
                <a:gridCol w="2051909"/>
                <a:gridCol w="2149619"/>
                <a:gridCol w="1465652"/>
              </a:tblGrid>
              <a:tr h="2376263">
                <a:tc>
                  <a:txBody>
                    <a:bodyPr/>
                    <a:lstStyle/>
                    <a:p>
                      <a:pPr marL="457200" lvl="0" algn="l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Учебный</a:t>
                      </a:r>
                      <a:r>
                        <a:rPr lang="ru-RU" sz="2400" baseline="0" dirty="0" smtClean="0">
                          <a:effectLst/>
                        </a:rPr>
                        <a:t> год</a:t>
                      </a:r>
                      <a:endParaRPr lang="ru-RU" sz="2400" b="1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21" marR="42821" marT="0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Нача-</a:t>
                      </a: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effectLst/>
                        </a:rPr>
                        <a:t>льная</a:t>
                      </a:r>
                      <a:r>
                        <a:rPr lang="ru-RU" sz="2400" dirty="0" smtClean="0">
                          <a:effectLst/>
                        </a:rPr>
                        <a:t>  школа</a:t>
                      </a:r>
                      <a:endParaRPr lang="ru-RU" sz="2400" b="1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21" marR="42821" marT="0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Основ-</a:t>
                      </a:r>
                      <a:r>
                        <a:rPr lang="ru-RU" sz="2400" dirty="0" err="1" smtClean="0">
                          <a:effectLst/>
                        </a:rPr>
                        <a:t>ная</a:t>
                      </a:r>
                      <a:r>
                        <a:rPr lang="ru-RU" sz="2400" baseline="0" dirty="0" smtClean="0">
                          <a:effectLst/>
                        </a:rPr>
                        <a:t>  школа</a:t>
                      </a:r>
                      <a:endParaRPr lang="ru-RU" sz="2400" b="1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21" marR="42821" marT="0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Сред-</a:t>
                      </a: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effectLst/>
                        </a:rPr>
                        <a:t>няя</a:t>
                      </a:r>
                      <a:r>
                        <a:rPr lang="ru-RU" sz="2400" baseline="0" dirty="0" smtClean="0">
                          <a:effectLst/>
                        </a:rPr>
                        <a:t>  школа</a:t>
                      </a:r>
                      <a:endParaRPr lang="ru-RU" sz="2400" b="1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21" marR="42821" marT="0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Курсы</a:t>
                      </a:r>
                      <a:r>
                        <a:rPr lang="ru-RU" sz="2400" baseline="0" dirty="0" smtClean="0">
                          <a:effectLst/>
                        </a:rPr>
                        <a:t>  английского языка</a:t>
                      </a:r>
                      <a:r>
                        <a:rPr lang="ru-RU" sz="2400" dirty="0" smtClean="0">
                          <a:effectLst/>
                        </a:rPr>
                        <a:t> </a:t>
                      </a:r>
                      <a:endParaRPr lang="ru-RU" sz="2400" b="1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21" marR="42821" marT="0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все-</a:t>
                      </a:r>
                      <a:r>
                        <a:rPr lang="ru-RU" sz="2400" dirty="0" err="1" smtClean="0">
                          <a:effectLst/>
                        </a:rPr>
                        <a:t>го</a:t>
                      </a:r>
                      <a:endParaRPr lang="ru-RU" sz="2400" b="1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21" marR="42821" marT="0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7071">
                <a:tc gridSpan="6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В  рамках  обновленного  содержания  образования</a:t>
                      </a:r>
                      <a:endParaRPr lang="ru-RU" sz="28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21" marR="42821" marT="0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116" marR="32116" marT="0" marB="0"/>
                </a:tc>
                <a:tc hMerge="1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ru-RU" sz="3200" b="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116" marR="32116" marT="0" marB="0"/>
                </a:tc>
                <a:tc hMerge="1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ru-RU" sz="3200" b="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116" marR="32116" marT="0" marB="0"/>
                </a:tc>
                <a:tc hMerge="1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ru-RU" sz="3200" b="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116" marR="32116" marT="0" marB="0"/>
                </a:tc>
                <a:tc hMerge="1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ru-RU" sz="3200" b="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116" marR="32116" marT="0" marB="0"/>
                </a:tc>
              </a:tr>
              <a:tr h="1027145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tt-RU" sz="2400" dirty="0">
                          <a:effectLst/>
                        </a:rPr>
                        <a:t>2017-2018</a:t>
                      </a:r>
                      <a:endParaRPr lang="ru-RU" sz="2400" b="1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21" marR="42821" marT="0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7</a:t>
                      </a:r>
                      <a:endParaRPr lang="ru-RU" sz="3200" b="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42821" marR="42821" marT="0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9</a:t>
                      </a:r>
                      <a:endParaRPr lang="ru-RU" sz="3200" b="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21" marR="42821" marT="0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4</a:t>
                      </a:r>
                      <a:endParaRPr lang="ru-RU" sz="3200" b="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21" marR="42821" marT="0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5</a:t>
                      </a:r>
                      <a:endParaRPr lang="ru-RU" sz="3200" b="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21" marR="42821" marT="0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25</a:t>
                      </a:r>
                      <a:endParaRPr lang="ru-RU" sz="3200" b="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21" marR="42821" marT="0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11121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Повышение квалификации  педагогического  состава  школы</a:t>
            </a:r>
            <a:endParaRPr lang="ru-RU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68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170688"/>
            <a:ext cx="11826240" cy="73152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Фестиваль </a:t>
            </a:r>
            <a:r>
              <a:rPr lang="ru-RU" sz="2400" b="1" dirty="0" smtClean="0">
                <a:solidFill>
                  <a:srgbClr val="C00000"/>
                </a:solidFill>
              </a:rPr>
              <a:t>науки    «100 </a:t>
            </a:r>
            <a:r>
              <a:rPr lang="ru-RU" sz="2400" b="1" dirty="0">
                <a:solidFill>
                  <a:srgbClr val="C00000"/>
                </a:solidFill>
              </a:rPr>
              <a:t>научных </a:t>
            </a:r>
            <a:r>
              <a:rPr lang="ru-RU" sz="2400" b="1" dirty="0" smtClean="0">
                <a:solidFill>
                  <a:srgbClr val="C00000"/>
                </a:solidFill>
              </a:rPr>
              <a:t>проектов»       СТАРТАП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180882"/>
              </p:ext>
            </p:extLst>
          </p:nvPr>
        </p:nvGraphicFramePr>
        <p:xfrm>
          <a:off x="243841" y="414527"/>
          <a:ext cx="11826239" cy="63537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5257"/>
                <a:gridCol w="2420822"/>
                <a:gridCol w="707136"/>
                <a:gridCol w="1682343"/>
                <a:gridCol w="5206137"/>
                <a:gridCol w="1304544"/>
              </a:tblGrid>
              <a:tr h="264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N</a:t>
                      </a: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п/п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ФИ ученика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Класс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Предмет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Название проекта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ФИО учителя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</a:tr>
              <a:tr h="264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Балапанова</a:t>
                      </a:r>
                      <a:r>
                        <a:rPr lang="ru-RU" sz="1050" dirty="0">
                          <a:effectLst/>
                        </a:rPr>
                        <a:t> Камилла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2Д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Математика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Использование диаграмм Эйлера –Венна в решении математических задач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Хамзина</a:t>
                      </a:r>
                      <a:r>
                        <a:rPr lang="ru-RU" sz="1050" dirty="0">
                          <a:effectLst/>
                        </a:rPr>
                        <a:t> </a:t>
                      </a:r>
                      <a:r>
                        <a:rPr lang="ru-RU" sz="1050" dirty="0" smtClean="0">
                          <a:effectLst/>
                        </a:rPr>
                        <a:t>Д. Б.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</a:tr>
              <a:tr h="264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Арсакбаев Дастан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2В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Математика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 dirty="0">
                          <a:effectLst/>
                        </a:rPr>
                        <a:t>Метрическая система в математике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Ахметова </a:t>
                      </a:r>
                      <a:r>
                        <a:rPr lang="ru-RU" sz="1050" dirty="0" smtClean="0">
                          <a:effectLst/>
                        </a:rPr>
                        <a:t>Г. А.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</a:tr>
              <a:tr h="264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Суржикова Катя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2З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Познание мира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 dirty="0">
                          <a:effectLst/>
                        </a:rPr>
                        <a:t>Загрязнение окружающей среды г. Астаны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Кусаинова</a:t>
                      </a:r>
                      <a:r>
                        <a:rPr lang="ru-RU" sz="1050" dirty="0">
                          <a:effectLst/>
                        </a:rPr>
                        <a:t> </a:t>
                      </a:r>
                      <a:r>
                        <a:rPr lang="ru-RU" sz="1050" dirty="0" smtClean="0">
                          <a:effectLst/>
                        </a:rPr>
                        <a:t>Н. С.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</a:tr>
              <a:tr h="370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4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Танатар Назира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2Е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Математика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«В стране цифр и геометрических фигур»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Мейрбекова</a:t>
                      </a:r>
                      <a:r>
                        <a:rPr lang="ru-RU" sz="1050" dirty="0">
                          <a:effectLst/>
                        </a:rPr>
                        <a:t> </a:t>
                      </a:r>
                      <a:r>
                        <a:rPr lang="ru-RU" sz="1050" dirty="0" smtClean="0">
                          <a:effectLst/>
                        </a:rPr>
                        <a:t>А. .А.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</a:tr>
              <a:tr h="264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5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Бекишев Даниал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3И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Познание мира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«Почему надо беречь зрение ?»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Жакупова</a:t>
                      </a:r>
                      <a:r>
                        <a:rPr lang="ru-RU" sz="1050" dirty="0">
                          <a:effectLst/>
                        </a:rPr>
                        <a:t> </a:t>
                      </a:r>
                      <a:r>
                        <a:rPr lang="ru-RU" sz="1050" dirty="0" smtClean="0">
                          <a:effectLst/>
                        </a:rPr>
                        <a:t>А.Д.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</a:tr>
              <a:tr h="264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6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Махканов Алим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3Б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Познание мира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ПРОЕКТ Вертикальные городские фермы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Жулатова</a:t>
                      </a:r>
                      <a:r>
                        <a:rPr lang="ru-RU" sz="1050" dirty="0">
                          <a:effectLst/>
                        </a:rPr>
                        <a:t> </a:t>
                      </a:r>
                      <a:r>
                        <a:rPr lang="ru-RU" sz="1050" dirty="0" smtClean="0">
                          <a:effectLst/>
                        </a:rPr>
                        <a:t>В. Л.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</a:tr>
              <a:tr h="264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7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Низамов Карим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3Б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Познание мира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Динозавры в наши дни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Жулатова</a:t>
                      </a:r>
                      <a:r>
                        <a:rPr lang="ru-RU" sz="1050" dirty="0">
                          <a:effectLst/>
                        </a:rPr>
                        <a:t> </a:t>
                      </a:r>
                      <a:r>
                        <a:rPr lang="ru-RU" sz="1050" dirty="0" smtClean="0">
                          <a:effectLst/>
                        </a:rPr>
                        <a:t>В. Л.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</a:tr>
              <a:tr h="396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8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Кайнар Ажар, Амнгельды Амина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</a:t>
                      </a:r>
                      <a:r>
                        <a:rPr lang="kk-KZ" sz="1050">
                          <a:effectLst/>
                        </a:rPr>
                        <a:t>Ә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Математика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Геометриялық фигуралардың қазақ салт-дәстурлі мәдениетінде қолданылуы</a:t>
                      </a:r>
                      <a:endParaRPr lang="ru-RU" sz="105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Қазақ халқының ою-өрнектері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Оразекова</a:t>
                      </a:r>
                      <a:r>
                        <a:rPr lang="ru-RU" sz="1050" dirty="0">
                          <a:effectLst/>
                        </a:rPr>
                        <a:t> А.К.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</a:tr>
              <a:tr h="1322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9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Жомарт Жанель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4К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Казахский язык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Қазақтың ұлтық ет тағамы. Шұжық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Досенова</a:t>
                      </a:r>
                      <a:r>
                        <a:rPr lang="ru-RU" sz="1050" dirty="0">
                          <a:effectLst/>
                        </a:rPr>
                        <a:t> А.К.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</a:tr>
              <a:tr h="1322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Хасенов </a:t>
                      </a:r>
                      <a:r>
                        <a:rPr lang="kk-KZ" sz="1050">
                          <a:effectLst/>
                        </a:rPr>
                        <a:t>Мансур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4Ж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Познание мира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Его величество уголь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Кусаинова</a:t>
                      </a:r>
                      <a:r>
                        <a:rPr lang="ru-RU" sz="1050" dirty="0">
                          <a:effectLst/>
                        </a:rPr>
                        <a:t> Н.С.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</a:tr>
              <a:tr h="264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11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Шамильев Жангир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4Б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Информатика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Создание мультфильмов по сюжетам литературных произведений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Лорсанова</a:t>
                      </a:r>
                      <a:r>
                        <a:rPr lang="ru-RU" sz="1050" dirty="0">
                          <a:effectLst/>
                        </a:rPr>
                        <a:t> К.У.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</a:tr>
              <a:tr h="1322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12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Нурмаханова Адия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4К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Познание мира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Розовый фламинго в природе и сказке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 dirty="0">
                          <a:effectLst/>
                        </a:rPr>
                        <a:t>Котова А.И.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</a:tr>
              <a:tr h="264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13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Кабденов Арсен, Альменова Даяна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5Д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История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Саакаские племена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Мурзагалиева</a:t>
                      </a:r>
                      <a:r>
                        <a:rPr lang="ru-RU" sz="1050" dirty="0">
                          <a:effectLst/>
                        </a:rPr>
                        <a:t> Г.М 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</a:tr>
              <a:tr h="264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14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Сарсенбаев Нурсултан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5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Естествознание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Экологические проблемы Павлодарской области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Курмантаева</a:t>
                      </a:r>
                      <a:r>
                        <a:rPr lang="ru-RU" sz="1050" dirty="0">
                          <a:effectLst/>
                        </a:rPr>
                        <a:t> Б.Б.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</a:tr>
              <a:tr h="264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15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Жаксыбай</a:t>
                      </a:r>
                      <a:r>
                        <a:rPr lang="ru-RU" sz="1050" dirty="0">
                          <a:effectLst/>
                        </a:rPr>
                        <a:t> </a:t>
                      </a:r>
                      <a:r>
                        <a:rPr lang="ru-RU" sz="1050" dirty="0" smtClean="0">
                          <a:effectLst/>
                        </a:rPr>
                        <a:t>Мансур</a:t>
                      </a:r>
                      <a:endParaRPr lang="ru-RU" sz="1050" dirty="0">
                        <a:effectLst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6Е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Информатика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Программирование на языке</a:t>
                      </a:r>
                      <a:r>
                        <a:rPr lang="en-US" sz="1050">
                          <a:effectLst/>
                        </a:rPr>
                        <a:t> Paskal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Есиркепова</a:t>
                      </a:r>
                      <a:r>
                        <a:rPr lang="ru-RU" sz="1050" dirty="0">
                          <a:effectLst/>
                        </a:rPr>
                        <a:t> </a:t>
                      </a:r>
                      <a:r>
                        <a:rPr lang="ru-RU" sz="1050" dirty="0" smtClean="0">
                          <a:effectLst/>
                        </a:rPr>
                        <a:t>Г. Т.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</a:tr>
              <a:tr h="264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16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Есенжарова Томирис, Пулова Екатерина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7Е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Самопознание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Внутренний мир человека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Сулейменова Л.К.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</a:tr>
              <a:tr h="264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17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Анарбекова Зере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8Г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 dirty="0">
                          <a:effectLst/>
                        </a:rPr>
                        <a:t>Казахский язык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Көп мағыналы сөздердің әдебиетте қолдануы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Тулеуова</a:t>
                      </a:r>
                      <a:r>
                        <a:rPr lang="ru-RU" sz="1050" dirty="0">
                          <a:effectLst/>
                        </a:rPr>
                        <a:t> К.К.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</a:tr>
              <a:tr h="264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Сабит Дайана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Сабирова Дильназ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8Б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 dirty="0">
                          <a:effectLst/>
                        </a:rPr>
                        <a:t>Биология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Методы и приемы развития памяти у учащихся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Оразканова</a:t>
                      </a:r>
                      <a:r>
                        <a:rPr lang="ru-RU" sz="1050" dirty="0">
                          <a:effectLst/>
                        </a:rPr>
                        <a:t> Г.К.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</a:tr>
              <a:tr h="1322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18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Хасенова Малика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9Д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 dirty="0">
                          <a:effectLst/>
                        </a:rPr>
                        <a:t>Казахский язык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Жеті атасын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 dirty="0">
                          <a:effectLst/>
                        </a:rPr>
                        <a:t>Бардосова Л.С.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</a:tr>
              <a:tr h="264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19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Сарсенбаева Алина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9В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 dirty="0">
                          <a:effectLst/>
                        </a:rPr>
                        <a:t>Физика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Сбор разливов нефти на морских месторождениях с помощью магнита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 dirty="0">
                          <a:effectLst/>
                        </a:rPr>
                        <a:t>Бактыбаев К.С.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</a:tr>
              <a:tr h="1322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Айтенова Динара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10Б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 dirty="0">
                          <a:effectLst/>
                        </a:rPr>
                        <a:t>География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Современные интернет-сообщества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 dirty="0">
                          <a:effectLst/>
                        </a:rPr>
                        <a:t>Накаткова О.И.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</a:tr>
              <a:tr h="264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21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Кадринов Даулет, Мейрамбайулы Адиль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7 А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Информатика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Создание элктронной книги на языке </a:t>
                      </a:r>
                      <a:r>
                        <a:rPr lang="en-US" sz="1050">
                          <a:effectLst/>
                        </a:rPr>
                        <a:t>HTML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Закенова</a:t>
                      </a:r>
                      <a:r>
                        <a:rPr lang="ru-RU" sz="1050" dirty="0">
                          <a:effectLst/>
                        </a:rPr>
                        <a:t> Ж.К..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</a:tr>
              <a:tr h="264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</a:rPr>
                        <a:t>Рсаева Дана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11Д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Казахская</a:t>
                      </a:r>
                      <a:r>
                        <a:rPr lang="ru-RU" sz="1000" baseline="0" dirty="0" smtClean="0">
                          <a:effectLst/>
                        </a:rPr>
                        <a:t> </a:t>
                      </a:r>
                      <a:r>
                        <a:rPr lang="ru-RU" sz="1000" dirty="0" smtClean="0">
                          <a:effectLst/>
                        </a:rPr>
                        <a:t>литература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</a:rPr>
                        <a:t>Әбіш Кекілбаев шығармаларындағы тарихи тулғалар бейнесі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Оразекова</a:t>
                      </a:r>
                      <a:r>
                        <a:rPr lang="ru-RU" sz="1000" dirty="0">
                          <a:effectLst/>
                        </a:rPr>
                        <a:t> А.К.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47" marR="3034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243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09600" y="260649"/>
            <a:ext cx="10972800" cy="5865515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45720" lvl="0" indent="0" algn="just">
              <a:lnSpc>
                <a:spcPct val="115000"/>
              </a:lnSpc>
              <a:buNone/>
              <a:tabLst>
                <a:tab pos="540385" algn="l"/>
                <a:tab pos="630555" algn="l"/>
              </a:tabLst>
            </a:pPr>
            <a:r>
              <a:rPr lang="ru-RU" sz="5600" b="1" i="1" u="sng" dirty="0" smtClean="0">
                <a:solidFill>
                  <a:srgbClr val="943634"/>
                </a:solidFill>
                <a:latin typeface="Century Gothic"/>
                <a:ea typeface="Calibri"/>
                <a:cs typeface="Times New Roman"/>
              </a:rPr>
              <a:t>Реализация </a:t>
            </a:r>
            <a:r>
              <a:rPr lang="ru-RU" sz="5600" b="1" i="1" u="sng" dirty="0">
                <a:solidFill>
                  <a:srgbClr val="943634"/>
                </a:solidFill>
                <a:latin typeface="Century Gothic"/>
                <a:ea typeface="Calibri"/>
                <a:cs typeface="Times New Roman"/>
              </a:rPr>
              <a:t>программы «</a:t>
            </a:r>
            <a:r>
              <a:rPr lang="ru-RU" sz="5600" b="1" i="1" u="sng" dirty="0" err="1">
                <a:solidFill>
                  <a:srgbClr val="943634"/>
                </a:solidFill>
                <a:latin typeface="Century Gothic"/>
                <a:ea typeface="Calibri"/>
                <a:cs typeface="Times New Roman"/>
              </a:rPr>
              <a:t>Рухани</a:t>
            </a:r>
            <a:r>
              <a:rPr lang="ru-RU" sz="5600" b="1" i="1" u="sng" dirty="0">
                <a:solidFill>
                  <a:srgbClr val="943634"/>
                </a:solidFill>
                <a:latin typeface="Century Gothic"/>
                <a:ea typeface="Calibri"/>
                <a:cs typeface="Times New Roman"/>
              </a:rPr>
              <a:t> </a:t>
            </a:r>
            <a:r>
              <a:rPr lang="kk-KZ" sz="5600" b="1" i="1" u="sng" dirty="0">
                <a:solidFill>
                  <a:srgbClr val="943634"/>
                </a:solidFill>
                <a:latin typeface="Century Gothic"/>
                <a:ea typeface="Calibri"/>
                <a:cs typeface="Times New Roman"/>
              </a:rPr>
              <a:t>жа</a:t>
            </a:r>
            <a:r>
              <a:rPr lang="kk-KZ" sz="5600" b="1" i="1" u="sng" dirty="0">
                <a:solidFill>
                  <a:srgbClr val="943634"/>
                </a:solidFill>
                <a:latin typeface="Arial"/>
                <a:ea typeface="Calibri"/>
                <a:cs typeface="Times New Roman"/>
              </a:rPr>
              <a:t>ңғ</a:t>
            </a:r>
            <a:r>
              <a:rPr lang="kk-KZ" sz="5600" b="1" i="1" u="sng" dirty="0">
                <a:solidFill>
                  <a:srgbClr val="943634"/>
                </a:solidFill>
                <a:latin typeface="Century Gothic"/>
                <a:ea typeface="Calibri"/>
                <a:cs typeface="Century Gothic"/>
              </a:rPr>
              <a:t>ыру»</a:t>
            </a:r>
            <a:r>
              <a:rPr lang="kk-KZ" sz="5600" b="1" i="1" u="sng" dirty="0">
                <a:solidFill>
                  <a:srgbClr val="943634"/>
                </a:solidFill>
                <a:latin typeface="Century Gothic"/>
                <a:ea typeface="Calibri"/>
                <a:cs typeface="Times New Roman"/>
              </a:rPr>
              <a:t> как основы воспитания школьников</a:t>
            </a:r>
            <a:endParaRPr lang="ru-RU" sz="56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5600" dirty="0" smtClean="0">
                <a:latin typeface="KZ Times New Roman" pitchFamily="18" charset="0"/>
                <a:ea typeface="Calibri"/>
                <a:cs typeface="Times New Roman"/>
              </a:rPr>
              <a:t>С </a:t>
            </a:r>
            <a:r>
              <a:rPr lang="ru-RU" sz="5600" dirty="0">
                <a:latin typeface="KZ Times New Roman" pitchFamily="18" charset="0"/>
                <a:ea typeface="Calibri"/>
                <a:cs typeface="Times New Roman"/>
              </a:rPr>
              <a:t>целью пропаганды 6 направлений модернизации общественного сознания (конкурентоспособность; прагматизм; сохранение национальной идентичности; культ знания; эволюционное, а не революционное развитие Казахстана; открытость сознания) </a:t>
            </a:r>
            <a:r>
              <a:rPr lang="ru-RU" sz="5600" dirty="0" smtClean="0">
                <a:latin typeface="KZ Times New Roman" pitchFamily="18" charset="0"/>
                <a:ea typeface="Calibri"/>
                <a:cs typeface="Times New Roman"/>
              </a:rPr>
              <a:t>создана  Подпрограмма </a:t>
            </a:r>
            <a:r>
              <a:rPr lang="ru-RU" sz="5600" dirty="0">
                <a:latin typeface="KZ Times New Roman" pitchFamily="18" charset="0"/>
                <a:ea typeface="Calibri"/>
                <a:cs typeface="Times New Roman"/>
              </a:rPr>
              <a:t>«</a:t>
            </a:r>
            <a:r>
              <a:rPr lang="ru-RU" sz="5600" dirty="0" err="1">
                <a:latin typeface="KZ Times New Roman" pitchFamily="18" charset="0"/>
                <a:ea typeface="Calibri"/>
                <a:cs typeface="Times New Roman"/>
              </a:rPr>
              <a:t>Тә</a:t>
            </a:r>
            <a:r>
              <a:rPr lang="ru-RU" sz="5600" dirty="0" err="1">
                <a:latin typeface="KZ Times New Roman" pitchFamily="18" charset="0"/>
                <a:ea typeface="Calibri"/>
                <a:cs typeface="Century Gothic"/>
              </a:rPr>
              <a:t>рбие</a:t>
            </a:r>
            <a:r>
              <a:rPr lang="ru-RU" sz="5600" dirty="0">
                <a:latin typeface="KZ Times New Roman" pitchFamily="18" charset="0"/>
                <a:ea typeface="Calibri"/>
                <a:cs typeface="Times New Roman"/>
              </a:rPr>
              <a:t> </a:t>
            </a:r>
            <a:r>
              <a:rPr lang="ru-RU" sz="5600" dirty="0" err="1">
                <a:latin typeface="KZ Times New Roman" pitchFamily="18" charset="0"/>
                <a:ea typeface="Calibri"/>
                <a:cs typeface="Century Gothic"/>
              </a:rPr>
              <a:t>ж</a:t>
            </a:r>
            <a:r>
              <a:rPr lang="ru-RU" sz="5600" dirty="0" err="1">
                <a:latin typeface="KZ Times New Roman" pitchFamily="18" charset="0"/>
                <a:ea typeface="Calibri"/>
                <a:cs typeface="Times New Roman"/>
              </a:rPr>
              <a:t>ә</a:t>
            </a:r>
            <a:r>
              <a:rPr lang="ru-RU" sz="5600" dirty="0" err="1">
                <a:latin typeface="KZ Times New Roman" pitchFamily="18" charset="0"/>
                <a:ea typeface="Calibri"/>
                <a:cs typeface="Century Gothic"/>
              </a:rPr>
              <a:t>не</a:t>
            </a:r>
            <a:r>
              <a:rPr lang="ru-RU" sz="5600" dirty="0">
                <a:latin typeface="KZ Times New Roman" pitchFamily="18" charset="0"/>
                <a:ea typeface="Calibri"/>
                <a:cs typeface="Times New Roman"/>
              </a:rPr>
              <a:t> </a:t>
            </a:r>
            <a:r>
              <a:rPr lang="ru-RU" sz="5600" dirty="0" err="1">
                <a:latin typeface="KZ Times New Roman" pitchFamily="18" charset="0"/>
                <a:ea typeface="Calibri"/>
                <a:cs typeface="Century Gothic"/>
              </a:rPr>
              <a:t>білім</a:t>
            </a:r>
            <a:r>
              <a:rPr lang="ru-RU" sz="5600" dirty="0">
                <a:latin typeface="KZ Times New Roman" pitchFamily="18" charset="0"/>
                <a:ea typeface="Calibri"/>
                <a:cs typeface="Century Gothic"/>
              </a:rPr>
              <a:t>»</a:t>
            </a:r>
            <a:r>
              <a:rPr lang="ru-RU" sz="5600" dirty="0">
                <a:latin typeface="KZ Times New Roman" pitchFamily="18" charset="0"/>
                <a:ea typeface="Calibri"/>
                <a:cs typeface="Times New Roman"/>
              </a:rPr>
              <a:t> Программы модернизации общественного сознания «</a:t>
            </a:r>
            <a:r>
              <a:rPr lang="ru-RU" sz="5600" dirty="0" err="1">
                <a:latin typeface="KZ Times New Roman" pitchFamily="18" charset="0"/>
                <a:ea typeface="Calibri"/>
                <a:cs typeface="Times New Roman"/>
              </a:rPr>
              <a:t>Рухани</a:t>
            </a:r>
            <a:r>
              <a:rPr lang="ru-RU" sz="5600" dirty="0">
                <a:latin typeface="KZ Times New Roman" pitchFamily="18" charset="0"/>
                <a:ea typeface="Calibri"/>
                <a:cs typeface="Times New Roman"/>
              </a:rPr>
              <a:t> </a:t>
            </a:r>
            <a:r>
              <a:rPr lang="kk-KZ" sz="5600" dirty="0">
                <a:latin typeface="KZ Times New Roman" pitchFamily="18" charset="0"/>
                <a:ea typeface="Calibri"/>
                <a:cs typeface="Times New Roman"/>
              </a:rPr>
              <a:t>жаңғ</a:t>
            </a:r>
            <a:r>
              <a:rPr lang="kk-KZ" sz="5600" dirty="0">
                <a:latin typeface="KZ Times New Roman" pitchFamily="18" charset="0"/>
                <a:ea typeface="Calibri"/>
                <a:cs typeface="Century Gothic"/>
              </a:rPr>
              <a:t>ыру».</a:t>
            </a:r>
            <a:endParaRPr lang="ru-RU" sz="5600" dirty="0">
              <a:latin typeface="KZ Times New Roman" pitchFamily="18" charset="0"/>
              <a:ea typeface="Calibri"/>
              <a:cs typeface="Times New Roman"/>
            </a:endParaRPr>
          </a:p>
          <a:p>
            <a:pPr marL="457200"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endParaRPr lang="kk-KZ" sz="5600" b="1" i="1" dirty="0">
              <a:solidFill>
                <a:srgbClr val="0070C0"/>
              </a:solidFill>
              <a:latin typeface="KZ Times New Roman" pitchFamily="18" charset="0"/>
              <a:ea typeface="Calibri"/>
              <a:cs typeface="Times New Roman"/>
            </a:endParaRPr>
          </a:p>
          <a:p>
            <a:pPr marL="457200"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endParaRPr lang="kk-KZ" sz="5600" b="1" i="1" dirty="0" smtClean="0">
              <a:solidFill>
                <a:srgbClr val="0070C0"/>
              </a:solidFill>
              <a:latin typeface="Century Gothic"/>
              <a:ea typeface="Calibri"/>
              <a:cs typeface="Times New Roman"/>
            </a:endParaRPr>
          </a:p>
          <a:p>
            <a:pPr marL="457200"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endParaRPr lang="kk-KZ" sz="5600" b="1" i="1" dirty="0">
              <a:solidFill>
                <a:srgbClr val="0070C0"/>
              </a:solidFill>
              <a:latin typeface="Century Gothic"/>
              <a:ea typeface="Calibri"/>
              <a:cs typeface="Times New Roman"/>
            </a:endParaRPr>
          </a:p>
          <a:p>
            <a:pPr marL="457200"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endParaRPr lang="kk-KZ" sz="5600" b="1" i="1" dirty="0" smtClean="0">
              <a:solidFill>
                <a:srgbClr val="0070C0"/>
              </a:solidFill>
              <a:latin typeface="Century Gothic"/>
              <a:ea typeface="Calibri"/>
              <a:cs typeface="Times New Roman"/>
            </a:endParaRPr>
          </a:p>
          <a:p>
            <a:pPr marL="457200"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endParaRPr lang="kk-KZ" sz="5600" b="1" i="1" dirty="0">
              <a:solidFill>
                <a:srgbClr val="0070C0"/>
              </a:solidFill>
              <a:latin typeface="Century Gothic"/>
              <a:ea typeface="Calibri"/>
              <a:cs typeface="Times New Roman"/>
            </a:endParaRPr>
          </a:p>
          <a:p>
            <a:pPr marL="457200"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endParaRPr lang="kk-KZ" sz="5600" b="1" i="1" dirty="0" smtClean="0">
              <a:solidFill>
                <a:srgbClr val="0070C0"/>
              </a:solidFill>
              <a:latin typeface="Century Gothic"/>
              <a:ea typeface="Calibri"/>
              <a:cs typeface="Times New Roman"/>
            </a:endParaRPr>
          </a:p>
          <a:p>
            <a:pPr marL="457200"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endParaRPr lang="kk-KZ" sz="5600" b="1" i="1" dirty="0">
              <a:solidFill>
                <a:srgbClr val="0070C0"/>
              </a:solidFill>
              <a:latin typeface="Century Gothic"/>
              <a:ea typeface="Calibri"/>
              <a:cs typeface="Times New Roman"/>
            </a:endParaRPr>
          </a:p>
          <a:p>
            <a:pPr marL="457200"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endParaRPr lang="kk-KZ" sz="5600" b="1" i="1" dirty="0" smtClean="0">
              <a:solidFill>
                <a:srgbClr val="0070C0"/>
              </a:solidFill>
              <a:latin typeface="Century Gothic"/>
              <a:ea typeface="Calibri"/>
              <a:cs typeface="Times New Roman"/>
            </a:endParaRPr>
          </a:p>
          <a:p>
            <a:pPr marL="457200"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endParaRPr lang="kk-KZ" sz="5600" b="1" i="1" dirty="0">
              <a:solidFill>
                <a:srgbClr val="0070C0"/>
              </a:solidFill>
              <a:latin typeface="Century Gothic"/>
              <a:ea typeface="Calibri"/>
              <a:cs typeface="Times New Roman"/>
            </a:endParaRPr>
          </a:p>
          <a:p>
            <a:pPr marL="457200"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endParaRPr lang="kk-KZ" sz="5600" b="1" i="1" dirty="0" smtClean="0">
              <a:solidFill>
                <a:srgbClr val="0070C0"/>
              </a:solidFill>
              <a:latin typeface="Century Gothic"/>
              <a:ea typeface="Calibri"/>
              <a:cs typeface="Times New Roman"/>
            </a:endParaRPr>
          </a:p>
          <a:p>
            <a:pPr marL="457200"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endParaRPr lang="kk-KZ" sz="5600" b="1" i="1" dirty="0">
              <a:solidFill>
                <a:srgbClr val="0070C0"/>
              </a:solidFill>
              <a:latin typeface="Century Gothic"/>
              <a:ea typeface="Calibri"/>
              <a:cs typeface="Times New Roman"/>
            </a:endParaRPr>
          </a:p>
          <a:p>
            <a:pPr marL="457200"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endParaRPr lang="kk-KZ" sz="5600" b="1" i="1" dirty="0" smtClean="0">
              <a:solidFill>
                <a:srgbClr val="0070C0"/>
              </a:solidFill>
              <a:latin typeface="Century Gothic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567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5321</TotalTime>
  <Words>1701</Words>
  <Application>Microsoft Office PowerPoint</Application>
  <PresentationFormat>Произвольный</PresentationFormat>
  <Paragraphs>547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1_Тема Office</vt:lpstr>
      <vt:lpstr>Презентация PowerPoint</vt:lpstr>
      <vt:lpstr>ЦЕЛЬ:</vt:lpstr>
      <vt:lpstr>ПОВЕСТКА ДНЯ:</vt:lpstr>
      <vt:lpstr>Качество знаний класса</vt:lpstr>
      <vt:lpstr>Охват   учащихся   олимпиадным движением   за   2017 -2018    уч.год</vt:lpstr>
      <vt:lpstr>Результаты  2017-2018 года </vt:lpstr>
      <vt:lpstr>Повышение квалификации  педагогического  состава  школы</vt:lpstr>
      <vt:lpstr>Фестиваль науки    «100 научных проектов»       СТАРТАП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Итоговая аттестация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Для вступительных экзаменов</vt:lpstr>
      <vt:lpstr>Пример по специальностям</vt:lpstr>
      <vt:lpstr>   № 75 мектеп-гимназия оқушыларының үлгерімі бойынша  есеп, 2017-2018 оқу жылы ІІІ тоқсан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Zhanbota</dc:creator>
  <cp:lastModifiedBy>1</cp:lastModifiedBy>
  <cp:revision>797</cp:revision>
  <cp:lastPrinted>2018-01-24T03:51:50Z</cp:lastPrinted>
  <dcterms:created xsi:type="dcterms:W3CDTF">2015-09-16T09:12:39Z</dcterms:created>
  <dcterms:modified xsi:type="dcterms:W3CDTF">2018-05-15T13:03:10Z</dcterms:modified>
</cp:coreProperties>
</file>